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80475" cy="32369125"/>
  <p:notesSz cx="6858000" cy="9144000"/>
  <p:defaultTextStyle>
    <a:defPPr>
      <a:defRPr lang="en-US"/>
    </a:defPPr>
    <a:lvl1pPr marL="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1pPr>
    <a:lvl2pPr marL="129479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2pPr>
    <a:lvl3pPr marL="258958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3pPr>
    <a:lvl4pPr marL="388437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4pPr>
    <a:lvl5pPr marL="517916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5pPr>
    <a:lvl6pPr marL="647395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6pPr>
    <a:lvl7pPr marL="776874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7pPr>
    <a:lvl8pPr marL="906353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8pPr>
    <a:lvl9pPr marL="1035832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95">
          <p15:clr>
            <a:srgbClr val="A4A3A4"/>
          </p15:clr>
        </p15:guide>
        <p15:guide id="2" pos="67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4"/>
    <a:srgbClr val="C0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96201" autoAdjust="0"/>
  </p:normalViewPr>
  <p:slideViewPr>
    <p:cSldViewPr snapToGrid="0">
      <p:cViewPr varScale="1">
        <p:scale>
          <a:sx n="12" d="100"/>
          <a:sy n="12" d="100"/>
        </p:scale>
        <p:origin x="2366" y="34"/>
      </p:cViewPr>
      <p:guideLst>
        <p:guide orient="horz" pos="10195"/>
        <p:guide pos="67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536" y="5297449"/>
            <a:ext cx="18343404" cy="11269251"/>
          </a:xfrm>
        </p:spPr>
        <p:txBody>
          <a:bodyPr anchor="b"/>
          <a:lstStyle>
            <a:lvl1pPr algn="ctr">
              <a:defRPr sz="141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7560" y="17001286"/>
            <a:ext cx="16185356" cy="7815043"/>
          </a:xfrm>
        </p:spPr>
        <p:txBody>
          <a:bodyPr/>
          <a:lstStyle>
            <a:lvl1pPr marL="0" indent="0" algn="ctr">
              <a:buNone/>
              <a:defRPr sz="5664"/>
            </a:lvl1pPr>
            <a:lvl2pPr marL="1079038" indent="0" algn="ctr">
              <a:buNone/>
              <a:defRPr sz="4720"/>
            </a:lvl2pPr>
            <a:lvl3pPr marL="2158075" indent="0" algn="ctr">
              <a:buNone/>
              <a:defRPr sz="4248"/>
            </a:lvl3pPr>
            <a:lvl4pPr marL="3237113" indent="0" algn="ctr">
              <a:buNone/>
              <a:defRPr sz="3776"/>
            </a:lvl4pPr>
            <a:lvl5pPr marL="4316151" indent="0" algn="ctr">
              <a:buNone/>
              <a:defRPr sz="3776"/>
            </a:lvl5pPr>
            <a:lvl6pPr marL="5395189" indent="0" algn="ctr">
              <a:buNone/>
              <a:defRPr sz="3776"/>
            </a:lvl6pPr>
            <a:lvl7pPr marL="6474226" indent="0" algn="ctr">
              <a:buNone/>
              <a:defRPr sz="3776"/>
            </a:lvl7pPr>
            <a:lvl8pPr marL="7553264" indent="0" algn="ctr">
              <a:buNone/>
              <a:defRPr sz="3776"/>
            </a:lvl8pPr>
            <a:lvl9pPr marL="8632302" indent="0" algn="ctr">
              <a:buNone/>
              <a:defRPr sz="37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43529" y="1723356"/>
            <a:ext cx="4653290" cy="27431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659" y="1723356"/>
            <a:ext cx="13690114" cy="274313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419" y="8069812"/>
            <a:ext cx="18613160" cy="13464654"/>
          </a:xfrm>
        </p:spPr>
        <p:txBody>
          <a:bodyPr anchor="b"/>
          <a:lstStyle>
            <a:lvl1pPr>
              <a:defRPr sz="141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419" y="21661847"/>
            <a:ext cx="18613160" cy="7080744"/>
          </a:xfrm>
        </p:spPr>
        <p:txBody>
          <a:bodyPr/>
          <a:lstStyle>
            <a:lvl1pPr marL="0" indent="0">
              <a:buNone/>
              <a:defRPr sz="5664">
                <a:solidFill>
                  <a:schemeClr val="tx1"/>
                </a:solidFill>
              </a:defRPr>
            </a:lvl1pPr>
            <a:lvl2pPr marL="1079038" indent="0">
              <a:buNone/>
              <a:defRPr sz="4720">
                <a:solidFill>
                  <a:schemeClr val="tx1">
                    <a:tint val="75000"/>
                  </a:schemeClr>
                </a:solidFill>
              </a:defRPr>
            </a:lvl2pPr>
            <a:lvl3pPr marL="2158075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3pPr>
            <a:lvl4pPr marL="3237113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4pPr>
            <a:lvl5pPr marL="4316151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5pPr>
            <a:lvl6pPr marL="5395189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6pPr>
            <a:lvl7pPr marL="6474226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7pPr>
            <a:lvl8pPr marL="7553264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8pPr>
            <a:lvl9pPr marL="8632302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658" y="8616781"/>
            <a:ext cx="9171702" cy="205379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5115" y="8616781"/>
            <a:ext cx="9171702" cy="205379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1723363"/>
            <a:ext cx="18613160" cy="62565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6471" y="7934934"/>
            <a:ext cx="9129551" cy="3888788"/>
          </a:xfrm>
        </p:spPr>
        <p:txBody>
          <a:bodyPr anchor="b"/>
          <a:lstStyle>
            <a:lvl1pPr marL="0" indent="0">
              <a:buNone/>
              <a:defRPr sz="5664" b="1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6471" y="11823722"/>
            <a:ext cx="9129551" cy="173909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25117" y="7934934"/>
            <a:ext cx="9174513" cy="3888788"/>
          </a:xfrm>
        </p:spPr>
        <p:txBody>
          <a:bodyPr anchor="b"/>
          <a:lstStyle>
            <a:lvl1pPr marL="0" indent="0">
              <a:buNone/>
              <a:defRPr sz="5664" b="1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25117" y="11823722"/>
            <a:ext cx="9174513" cy="173909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2157942"/>
            <a:ext cx="6960265" cy="7552796"/>
          </a:xfrm>
        </p:spPr>
        <p:txBody>
          <a:bodyPr anchor="b"/>
          <a:lstStyle>
            <a:lvl1pPr>
              <a:defRPr sz="75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4513" y="4660562"/>
            <a:ext cx="10925115" cy="23003059"/>
          </a:xfrm>
        </p:spPr>
        <p:txBody>
          <a:bodyPr/>
          <a:lstStyle>
            <a:lvl1pPr>
              <a:defRPr sz="7552"/>
            </a:lvl1pPr>
            <a:lvl2pPr>
              <a:defRPr sz="6608"/>
            </a:lvl2pPr>
            <a:lvl3pPr>
              <a:defRPr sz="5664"/>
            </a:lvl3pPr>
            <a:lvl4pPr>
              <a:defRPr sz="4720"/>
            </a:lvl4pPr>
            <a:lvl5pPr>
              <a:defRPr sz="4720"/>
            </a:lvl5pPr>
            <a:lvl6pPr>
              <a:defRPr sz="4720"/>
            </a:lvl6pPr>
            <a:lvl7pPr>
              <a:defRPr sz="4720"/>
            </a:lvl7pPr>
            <a:lvl8pPr>
              <a:defRPr sz="4720"/>
            </a:lvl8pPr>
            <a:lvl9pPr>
              <a:defRPr sz="47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6468" y="9710738"/>
            <a:ext cx="6960265" cy="17990342"/>
          </a:xfrm>
        </p:spPr>
        <p:txBody>
          <a:bodyPr/>
          <a:lstStyle>
            <a:lvl1pPr marL="0" indent="0">
              <a:buNone/>
              <a:defRPr sz="3776"/>
            </a:lvl1pPr>
            <a:lvl2pPr marL="1079038" indent="0">
              <a:buNone/>
              <a:defRPr sz="3304"/>
            </a:lvl2pPr>
            <a:lvl3pPr marL="2158075" indent="0">
              <a:buNone/>
              <a:defRPr sz="2832"/>
            </a:lvl3pPr>
            <a:lvl4pPr marL="3237113" indent="0">
              <a:buNone/>
              <a:defRPr sz="2360"/>
            </a:lvl4pPr>
            <a:lvl5pPr marL="4316151" indent="0">
              <a:buNone/>
              <a:defRPr sz="2360"/>
            </a:lvl5pPr>
            <a:lvl6pPr marL="5395189" indent="0">
              <a:buNone/>
              <a:defRPr sz="2360"/>
            </a:lvl6pPr>
            <a:lvl7pPr marL="6474226" indent="0">
              <a:buNone/>
              <a:defRPr sz="2360"/>
            </a:lvl7pPr>
            <a:lvl8pPr marL="7553264" indent="0">
              <a:buNone/>
              <a:defRPr sz="2360"/>
            </a:lvl8pPr>
            <a:lvl9pPr marL="8632302" indent="0">
              <a:buNone/>
              <a:defRPr sz="23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68" y="2157942"/>
            <a:ext cx="6960265" cy="7552796"/>
          </a:xfrm>
        </p:spPr>
        <p:txBody>
          <a:bodyPr anchor="b"/>
          <a:lstStyle>
            <a:lvl1pPr>
              <a:defRPr sz="75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4513" y="4660562"/>
            <a:ext cx="10925115" cy="23003059"/>
          </a:xfrm>
        </p:spPr>
        <p:txBody>
          <a:bodyPr anchor="t"/>
          <a:lstStyle>
            <a:lvl1pPr marL="0" indent="0">
              <a:buNone/>
              <a:defRPr sz="7552"/>
            </a:lvl1pPr>
            <a:lvl2pPr marL="1079038" indent="0">
              <a:buNone/>
              <a:defRPr sz="6608"/>
            </a:lvl2pPr>
            <a:lvl3pPr marL="2158075" indent="0">
              <a:buNone/>
              <a:defRPr sz="5664"/>
            </a:lvl3pPr>
            <a:lvl4pPr marL="3237113" indent="0">
              <a:buNone/>
              <a:defRPr sz="4720"/>
            </a:lvl4pPr>
            <a:lvl5pPr marL="4316151" indent="0">
              <a:buNone/>
              <a:defRPr sz="4720"/>
            </a:lvl5pPr>
            <a:lvl6pPr marL="5395189" indent="0">
              <a:buNone/>
              <a:defRPr sz="4720"/>
            </a:lvl6pPr>
            <a:lvl7pPr marL="6474226" indent="0">
              <a:buNone/>
              <a:defRPr sz="4720"/>
            </a:lvl7pPr>
            <a:lvl8pPr marL="7553264" indent="0">
              <a:buNone/>
              <a:defRPr sz="4720"/>
            </a:lvl8pPr>
            <a:lvl9pPr marL="8632302" indent="0">
              <a:buNone/>
              <a:defRPr sz="47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6468" y="9710738"/>
            <a:ext cx="6960265" cy="17990342"/>
          </a:xfrm>
        </p:spPr>
        <p:txBody>
          <a:bodyPr/>
          <a:lstStyle>
            <a:lvl1pPr marL="0" indent="0">
              <a:buNone/>
              <a:defRPr sz="3776"/>
            </a:lvl1pPr>
            <a:lvl2pPr marL="1079038" indent="0">
              <a:buNone/>
              <a:defRPr sz="3304"/>
            </a:lvl2pPr>
            <a:lvl3pPr marL="2158075" indent="0">
              <a:buNone/>
              <a:defRPr sz="2832"/>
            </a:lvl3pPr>
            <a:lvl4pPr marL="3237113" indent="0">
              <a:buNone/>
              <a:defRPr sz="2360"/>
            </a:lvl4pPr>
            <a:lvl5pPr marL="4316151" indent="0">
              <a:buNone/>
              <a:defRPr sz="2360"/>
            </a:lvl5pPr>
            <a:lvl6pPr marL="5395189" indent="0">
              <a:buNone/>
              <a:defRPr sz="2360"/>
            </a:lvl6pPr>
            <a:lvl7pPr marL="6474226" indent="0">
              <a:buNone/>
              <a:defRPr sz="2360"/>
            </a:lvl7pPr>
            <a:lvl8pPr marL="7553264" indent="0">
              <a:buNone/>
              <a:defRPr sz="2360"/>
            </a:lvl8pPr>
            <a:lvl9pPr marL="8632302" indent="0">
              <a:buNone/>
              <a:defRPr sz="23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658" y="1723363"/>
            <a:ext cx="18613160" cy="6256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658" y="8616781"/>
            <a:ext cx="18613160" cy="2053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3658" y="30001391"/>
            <a:ext cx="4855607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E4AD-26FF-47C9-8A3F-37AE192F5DA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8533" y="30001391"/>
            <a:ext cx="7283410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1210" y="30001391"/>
            <a:ext cx="4855607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8075" rtl="0" eaLnBrk="1" latinLnBrk="0" hangingPunct="1">
        <a:lnSpc>
          <a:spcPct val="90000"/>
        </a:lnSpc>
        <a:spcBef>
          <a:spcPct val="0"/>
        </a:spcBef>
        <a:buNone/>
        <a:defRPr sz="103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519" indent="-539519" algn="l" defTabSz="2158075" rtl="0" eaLnBrk="1" latinLnBrk="0" hangingPunct="1">
        <a:lnSpc>
          <a:spcPct val="90000"/>
        </a:lnSpc>
        <a:spcBef>
          <a:spcPts val="2360"/>
        </a:spcBef>
        <a:buFont typeface="Arial" panose="020B0604020202020204" pitchFamily="34" charset="0"/>
        <a:buChar char="•"/>
        <a:defRPr sz="6608" kern="1200">
          <a:solidFill>
            <a:schemeClr val="tx1"/>
          </a:solidFill>
          <a:latin typeface="+mn-lt"/>
          <a:ea typeface="+mn-ea"/>
          <a:cs typeface="+mn-cs"/>
        </a:defRPr>
      </a:lvl1pPr>
      <a:lvl2pPr marL="1618557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2pPr>
      <a:lvl3pPr marL="2697594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720" kern="1200">
          <a:solidFill>
            <a:schemeClr val="tx1"/>
          </a:solidFill>
          <a:latin typeface="+mn-lt"/>
          <a:ea typeface="+mn-ea"/>
          <a:cs typeface="+mn-cs"/>
        </a:defRPr>
      </a:lvl3pPr>
      <a:lvl4pPr marL="3776632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855670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934707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7013745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8092783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9171821" indent="-539519" algn="l" defTabSz="2158075" rtl="0" eaLnBrk="1" latinLnBrk="0" hangingPunct="1">
        <a:lnSpc>
          <a:spcPct val="90000"/>
        </a:lnSpc>
        <a:spcBef>
          <a:spcPts val="1180"/>
        </a:spcBef>
        <a:buFont typeface="Arial" panose="020B0604020202020204" pitchFamily="34" charset="0"/>
        <a:buChar char="•"/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1pPr>
      <a:lvl2pPr marL="1079038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2pPr>
      <a:lvl3pPr marL="2158075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3pPr>
      <a:lvl4pPr marL="3237113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316151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395189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6474226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7553264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8632302" algn="l" defTabSz="2158075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8604" y="2053118"/>
            <a:ext cx="19354799" cy="1015663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308254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anose="00000400000000000000" pitchFamily="2" charset="-78"/>
              </a:rPr>
              <a:t>عنوان </a:t>
            </a:r>
            <a:r>
              <a:rPr lang="en-US" sz="60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anose="00000400000000000000" pitchFamily="2" charset="-78"/>
              </a:rPr>
              <a:t>:</a:t>
            </a:r>
            <a:r>
              <a:rPr lang="fa-IR" sz="60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anose="00000400000000000000" pitchFamily="2" charset="-78"/>
              </a:rPr>
              <a:t>وضعیت تغذیه ای در بازماندگان زلزله: مرور سیستماتیک متاآنالیز</a:t>
            </a:r>
            <a:endParaRPr lang="en-US" sz="60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62300" y="4654549"/>
            <a:ext cx="143637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000" b="1" dirty="0" smtClean="0">
                <a:latin typeface="Calibri" pitchFamily="34" charset="0"/>
                <a:cs typeface="B Nazanin" pitchFamily="2" charset="-78"/>
              </a:rPr>
              <a:t>نام </a:t>
            </a:r>
            <a:r>
              <a:rPr lang="fa-IR" altLang="en-US" sz="3000" b="1" dirty="0">
                <a:latin typeface="Calibri" pitchFamily="34" charset="0"/>
                <a:cs typeface="B Nazanin" pitchFamily="2" charset="-78"/>
              </a:rPr>
              <a:t>نویسنده </a:t>
            </a:r>
            <a:r>
              <a:rPr lang="fa-IR" altLang="en-US" sz="3000" b="1" dirty="0" smtClean="0">
                <a:latin typeface="Calibri" pitchFamily="34" charset="0"/>
                <a:cs typeface="B Nazanin" pitchFamily="2" charset="-78"/>
              </a:rPr>
              <a:t>گان:</a:t>
            </a:r>
          </a:p>
          <a:p>
            <a:pPr algn="ctr" rtl="1" eaLnBrk="1" hangingPunct="1"/>
            <a:endParaRPr lang="en-US" altLang="en-US" sz="3000" b="1" dirty="0" smtClean="0">
              <a:latin typeface="Calibri" pitchFamily="34" charset="0"/>
              <a:cs typeface="B Nazanin" pitchFamily="2" charset="-78"/>
            </a:endParaRPr>
          </a:p>
          <a:p>
            <a:pPr algn="r" rtl="1"/>
            <a:r>
              <a:rPr lang="fa-IR" altLang="en-US" sz="3000" b="1" dirty="0" smtClean="0">
                <a:latin typeface="Calibri" pitchFamily="34" charset="0"/>
                <a:cs typeface="B Nazanin" pitchFamily="2" charset="-78"/>
              </a:rPr>
              <a:t>نویسندگان: مریم خیری، </a:t>
            </a:r>
            <a:r>
              <a:rPr lang="fa-IR" sz="3000" b="1" dirty="0" smtClean="0">
                <a:cs typeface="B Nazanin" pitchFamily="2" charset="-78"/>
              </a:rPr>
              <a:t>حجت فرهمندنیا،  مژده زارعی، علی صاحبی*</a:t>
            </a:r>
            <a:endParaRPr lang="en-US" altLang="en-US" sz="30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656684" y="7168324"/>
            <a:ext cx="868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000" b="1" dirty="0">
                <a:latin typeface="Calibri" pitchFamily="34" charset="0"/>
                <a:cs typeface="B Nazanin" panose="00000400000000000000" pitchFamily="2" charset="-78"/>
              </a:rPr>
              <a:t>واژه های کلیدی:</a:t>
            </a:r>
            <a:r>
              <a:rPr lang="fa-IR" altLang="en-US" sz="3000" dirty="0">
                <a:latin typeface="Calibri" pitchFamily="34" charset="0"/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itchFamily="2" charset="-78"/>
              </a:rPr>
              <a:t>زلزله، وضعیت تغذیه ای، </a:t>
            </a:r>
            <a:r>
              <a:rPr lang="fa-IR" sz="3200" b="1" dirty="0" smtClean="0">
                <a:cs typeface="B Nazanin" pitchFamily="2" charset="-78"/>
              </a:rPr>
              <a:t>بازماندگان</a:t>
            </a:r>
            <a:endParaRPr lang="en-US" altLang="en-US" sz="3000" dirty="0">
              <a:latin typeface="Calibri" pitchFamily="34" charset="0"/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199484" y="8359862"/>
            <a:ext cx="9601200" cy="197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rtl="1" eaLnBrk="1" hangingPunct="1">
              <a:lnSpc>
                <a:spcPct val="150000"/>
              </a:lnSpc>
              <a:defRPr/>
            </a:pPr>
            <a:endParaRPr lang="fa-IR" altLang="en-US" sz="26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مقدمه و هدف:   </a:t>
            </a:r>
          </a:p>
          <a:p>
            <a:pPr algn="just" rtl="1">
              <a:lnSpc>
                <a:spcPct val="150000"/>
              </a:lnSpc>
            </a:pPr>
            <a:r>
              <a:rPr lang="ar-SA" sz="3600" dirty="0">
                <a:cs typeface="B Nazanin" pitchFamily="2" charset="-78"/>
              </a:rPr>
              <a:t>يكي از مهمترين مشكلات پس از وقوع زلزله چگونگي تأمين و توزيع مواد غذايي در بين مردم آسيب ديده است زيرا به دليل تخريب و از بين رفتن مراكز توليد، ذخيره و عرضه مواد غذايي، تأمين و توزيع مواد غذايي با هرج و مرج و بي نظمي شديد همراه مي گردد كه مي تواند مشكلات تغذيه اي زيادي از جمله سوء تغذيه را به دنبال داشته باشد</a:t>
            </a:r>
            <a:r>
              <a:rPr lang="ar-SA" sz="3600" b="1" dirty="0">
                <a:cs typeface="B Nazanin" pitchFamily="2" charset="-78"/>
              </a:rPr>
              <a:t>. </a:t>
            </a:r>
            <a:r>
              <a:rPr lang="ar-SA" sz="3600" dirty="0">
                <a:cs typeface="B Nazanin" pitchFamily="2" charset="-78"/>
              </a:rPr>
              <a:t>هدف از انجام این مطالعه بررسی </a:t>
            </a:r>
            <a:r>
              <a:rPr lang="fa-IR" sz="3600" dirty="0">
                <a:cs typeface="B Nazanin" pitchFamily="2" charset="-78"/>
              </a:rPr>
              <a:t>میزان شاخص های  تغذیه ای </a:t>
            </a:r>
            <a:r>
              <a:rPr lang="ar-SA" sz="3600" dirty="0">
                <a:cs typeface="B Nazanin" pitchFamily="2" charset="-78"/>
              </a:rPr>
              <a:t>در بازماندگان ناشی از زلزله با استفاده از یک مطالعه مرور سیستماتیک و متاآنالیز است</a:t>
            </a:r>
            <a:r>
              <a:rPr lang="ar-SA" sz="3600" dirty="0"/>
              <a:t>.</a:t>
            </a:r>
            <a:endParaRPr lang="en-US" sz="3600" dirty="0"/>
          </a:p>
          <a:p>
            <a:pPr rtl="1"/>
            <a:r>
              <a:rPr lang="ar-SA" sz="3600" b="1" dirty="0"/>
              <a:t> </a:t>
            </a:r>
            <a:endParaRPr lang="fa-IR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r" rtl="1" eaLnBrk="1" hangingPunct="1">
              <a:lnSpc>
                <a:spcPct val="150000"/>
              </a:lnSpc>
            </a:pPr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روش کار:</a:t>
            </a:r>
            <a:endParaRPr lang="fa-IR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3200" dirty="0">
                <a:cs typeface="B Nazanin" pitchFamily="2" charset="-78"/>
              </a:rPr>
              <a:t>مطالعه مروری حاضر بر اساس دستورالعمل </a:t>
            </a:r>
            <a:r>
              <a:rPr lang="en-US" sz="3200" dirty="0">
                <a:cs typeface="B Nazanin" pitchFamily="2" charset="-78"/>
              </a:rPr>
              <a:t>PRISMA </a:t>
            </a:r>
            <a:r>
              <a:rPr lang="ar-SA" sz="3200" dirty="0">
                <a:cs typeface="B Nazanin" pitchFamily="2" charset="-78"/>
              </a:rPr>
              <a:t>انجام شد. پروتکل این مطالعه در </a:t>
            </a:r>
            <a:r>
              <a:rPr lang="en-US" sz="3200" dirty="0">
                <a:cs typeface="B Nazanin" pitchFamily="2" charset="-78"/>
              </a:rPr>
              <a:t>PROSPERO</a:t>
            </a:r>
            <a:r>
              <a:rPr lang="fa-IR" sz="3200" dirty="0">
                <a:cs typeface="B Nazanin" pitchFamily="2" charset="-78"/>
              </a:rPr>
              <a:t> با کد </a:t>
            </a:r>
            <a:r>
              <a:rPr lang="en-US" sz="3200" dirty="0">
                <a:cs typeface="B Nazanin" pitchFamily="2" charset="-78"/>
              </a:rPr>
              <a:t>CRD42022383458 </a:t>
            </a:r>
            <a:r>
              <a:rPr lang="fa-IR" sz="3200" dirty="0">
                <a:cs typeface="B Nazanin" pitchFamily="2" charset="-78"/>
              </a:rPr>
              <a:t> ثبت شد. به منظور جمع آوری داده ها</a:t>
            </a:r>
            <a:r>
              <a:rPr lang="ar-SA" sz="3200" dirty="0">
                <a:cs typeface="B Nazanin" pitchFamily="2" charset="-78"/>
              </a:rPr>
              <a:t> از پایگاه‌های اطلاعاتی</a:t>
            </a:r>
            <a:endParaRPr lang="en-US" sz="32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3200" dirty="0">
                <a:cs typeface="B Nazanin" pitchFamily="2" charset="-78"/>
              </a:rPr>
              <a:t> </a:t>
            </a:r>
            <a:r>
              <a:rPr lang="en-US" sz="3200" dirty="0">
                <a:cs typeface="B Nazanin" pitchFamily="2" charset="-78"/>
              </a:rPr>
              <a:t>PubMed, Scopus, Web of Science, Science Direct, Google Scholar, </a:t>
            </a:r>
            <a:r>
              <a:rPr lang="en-US" sz="3200" dirty="0" err="1">
                <a:cs typeface="B Nazanin" pitchFamily="2" charset="-78"/>
              </a:rPr>
              <a:t>Magiran</a:t>
            </a:r>
            <a:r>
              <a:rPr lang="en-US" sz="3200" dirty="0">
                <a:cs typeface="B Nazanin" pitchFamily="2" charset="-78"/>
              </a:rPr>
              <a:t>, SID and </a:t>
            </a:r>
          </a:p>
          <a:p>
            <a:pPr algn="r" rtl="1">
              <a:lnSpc>
                <a:spcPct val="150000"/>
              </a:lnSpc>
            </a:pPr>
            <a:r>
              <a:rPr lang="ar-SA" sz="3200" dirty="0">
                <a:cs typeface="B Nazanin" pitchFamily="2" charset="-78"/>
              </a:rPr>
              <a:t>استفاده شد. سرچ ها بدون محدودیت زمانی تا انتهای دسامبر 20</a:t>
            </a:r>
            <a:r>
              <a:rPr lang="fa-IR" sz="3200" dirty="0">
                <a:cs typeface="B Nazanin" pitchFamily="2" charset="-78"/>
              </a:rPr>
              <a:t>22</a:t>
            </a:r>
            <a:r>
              <a:rPr lang="ar-SA" sz="3200" dirty="0">
                <a:cs typeface="B Nazanin" pitchFamily="2" charset="-78"/>
              </a:rPr>
              <a:t> انجام شد. از مدل اثرات تصادفی جهت انجام متاآنالیز مطالعات وارد شده استفاده شد. از شاخص </a:t>
            </a:r>
            <a:r>
              <a:rPr lang="en-US" sz="3200" dirty="0">
                <a:cs typeface="B Nazanin" pitchFamily="2" charset="-78"/>
              </a:rPr>
              <a:t>I2 </a:t>
            </a:r>
            <a:r>
              <a:rPr lang="ar-SA" sz="3200" dirty="0">
                <a:cs typeface="B Nazanin" pitchFamily="2" charset="-78"/>
              </a:rPr>
              <a:t>برای بررسی ناهمگنی و از تست </a:t>
            </a:r>
            <a:r>
              <a:rPr lang="en-US" sz="3200" dirty="0" err="1">
                <a:cs typeface="B Nazanin" pitchFamily="2" charset="-78"/>
              </a:rPr>
              <a:t>Begg</a:t>
            </a:r>
            <a:r>
              <a:rPr lang="en-US" sz="3200" dirty="0">
                <a:cs typeface="B Nazanin" pitchFamily="2" charset="-78"/>
              </a:rPr>
              <a:t> </a:t>
            </a:r>
            <a:r>
              <a:rPr lang="ar-SA" sz="3200" dirty="0">
                <a:cs typeface="B Nazanin" pitchFamily="2" charset="-78"/>
              </a:rPr>
              <a:t>برای بررسی پابلیکیشن بایاس مطالعه استفاده شد. داده ها با استفاده از نرم افزار </a:t>
            </a:r>
            <a:r>
              <a:rPr lang="en-US" sz="3200" dirty="0">
                <a:cs typeface="B Nazanin" pitchFamily="2" charset="-78"/>
              </a:rPr>
              <a:t>STATA</a:t>
            </a:r>
            <a:r>
              <a:rPr lang="ar-SA" sz="3200" dirty="0">
                <a:cs typeface="B Nazanin" pitchFamily="2" charset="-78"/>
              </a:rPr>
              <a:t>(نسخه 14) تجزیه و تحلیل شدند</a:t>
            </a:r>
            <a:endParaRPr lang="en-US" sz="3200" dirty="0">
              <a:cs typeface="B Nazanin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65760" indent="0"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12838" y="6921499"/>
            <a:ext cx="9525000" cy="2198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/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یافته ها</a:t>
            </a: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just" rtl="1" eaLnBrk="1" hangingPunct="1">
              <a:lnSpc>
                <a:spcPct val="150000"/>
              </a:lnSpc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3600" dirty="0">
                <a:cs typeface="B Nazanin" pitchFamily="2" charset="-78"/>
              </a:rPr>
              <a:t>در این مطالعه تعداد 342 مطالعه اولیه شناسایی و استخراج شدند و پس از حذف موارد تکراری و غربالگری، در نهایت </a:t>
            </a:r>
            <a:r>
              <a:rPr lang="fa-IR" sz="3600" smtClean="0">
                <a:cs typeface="B Nazanin" pitchFamily="2" charset="-78"/>
              </a:rPr>
              <a:t>14</a:t>
            </a:r>
            <a:r>
              <a:rPr lang="ar-SA" sz="3600" smtClean="0">
                <a:cs typeface="B Nazanin" pitchFamily="2" charset="-78"/>
              </a:rPr>
              <a:t> </a:t>
            </a:r>
            <a:r>
              <a:rPr lang="ar-SA" sz="3600" dirty="0">
                <a:cs typeface="B Nazanin" pitchFamily="2" charset="-78"/>
              </a:rPr>
              <a:t>مطالعه نهایی انتخاب و پس از ارزیابی کیفی 14 مطالعه وارد فاز متاآنالیز شدند</a:t>
            </a:r>
            <a:r>
              <a:rPr lang="en-US" sz="3600" dirty="0">
                <a:cs typeface="B Nazanin" pitchFamily="2" charset="-78"/>
              </a:rPr>
              <a:t>. </a:t>
            </a:r>
            <a:r>
              <a:rPr lang="fa-IR" sz="3600" dirty="0">
                <a:cs typeface="B Nazanin" pitchFamily="2" charset="-78"/>
              </a:rPr>
              <a:t>براساس نتایج متاآنالیز، میزان شیوع  </a:t>
            </a:r>
            <a:r>
              <a:rPr lang="en-US" sz="3600" dirty="0">
                <a:cs typeface="B Nazanin" pitchFamily="2" charset="-78"/>
              </a:rPr>
              <a:t>wasting 4.19%  </a:t>
            </a:r>
            <a:r>
              <a:rPr lang="fa-IR" sz="3600" dirty="0">
                <a:cs typeface="B Nazanin" pitchFamily="2" charset="-78"/>
              </a:rPr>
              <a:t>می باشد.  میزان شیوع </a:t>
            </a:r>
            <a:r>
              <a:rPr lang="en-US" sz="3600" dirty="0">
                <a:cs typeface="B Nazanin" pitchFamily="2" charset="-78"/>
              </a:rPr>
              <a:t>stunting  16.78%  </a:t>
            </a:r>
            <a:r>
              <a:rPr lang="fa-IR" sz="3600" dirty="0">
                <a:cs typeface="B Nazanin" pitchFamily="2" charset="-78"/>
              </a:rPr>
              <a:t>و میزان شیوع </a:t>
            </a:r>
            <a:r>
              <a:rPr lang="en-US" sz="3600" dirty="0">
                <a:cs typeface="B Nazanin" pitchFamily="2" charset="-78"/>
              </a:rPr>
              <a:t>underweight  12.59% </a:t>
            </a:r>
            <a:r>
              <a:rPr lang="fa-IR" sz="3600" dirty="0">
                <a:cs typeface="B Nazanin" pitchFamily="2" charset="-78"/>
              </a:rPr>
              <a:t>و  میزان شیوع </a:t>
            </a:r>
            <a:r>
              <a:rPr lang="en-US" sz="3600" dirty="0">
                <a:cs typeface="B Nazanin" pitchFamily="2" charset="-78"/>
              </a:rPr>
              <a:t>anemia </a:t>
            </a:r>
            <a:r>
              <a:rPr lang="fa-IR" sz="3600" dirty="0">
                <a:cs typeface="B Nazanin" pitchFamily="2" charset="-78"/>
              </a:rPr>
              <a:t>پس از وقوع زلزله </a:t>
            </a:r>
            <a:r>
              <a:rPr lang="en-US" sz="3600" dirty="0">
                <a:cs typeface="B Nazanin" pitchFamily="2" charset="-78"/>
              </a:rPr>
              <a:t>  28.06%   </a:t>
            </a:r>
            <a:r>
              <a:rPr lang="fa-IR" sz="3600" dirty="0">
                <a:cs typeface="B Nazanin" pitchFamily="2" charset="-78"/>
              </a:rPr>
              <a:t>گزارش شد </a:t>
            </a:r>
            <a:r>
              <a:rPr lang="fa-IR" sz="3600" dirty="0" smtClean="0">
                <a:cs typeface="B Nazanin" pitchFamily="2" charset="-78"/>
              </a:rPr>
              <a:t>.</a:t>
            </a:r>
            <a:endParaRPr lang="en-US" sz="3600" dirty="0">
              <a:cs typeface="B Nazanin" pitchFamily="2" charset="-78"/>
            </a:endParaRPr>
          </a:p>
          <a:p>
            <a:pPr lvl="0" indent="449263" algn="just" rtl="1" eaLnBrk="1" hangingPunct="1">
              <a:lnSpc>
                <a:spcPct val="150000"/>
              </a:lnSpc>
              <a:defRPr/>
            </a:pPr>
            <a:endParaRPr lang="fa-IR" altLang="en-US" sz="2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>
              <a:lnSpc>
                <a:spcPct val="150000"/>
              </a:lnSpc>
            </a:pPr>
            <a:r>
              <a:rPr lang="fa-IR" altLang="en-US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نتیجه گیری</a:t>
            </a:r>
          </a:p>
          <a:p>
            <a:pPr indent="0" algn="r" rtl="1" eaLnBrk="1" hangingPunct="1">
              <a:lnSpc>
                <a:spcPct val="150000"/>
              </a:lnSpc>
              <a:defRPr/>
            </a:pPr>
            <a:r>
              <a:rPr lang="fa-IR" sz="4000" dirty="0" smtClean="0">
                <a:cs typeface="B Nazanin" pitchFamily="2" charset="-78"/>
              </a:rPr>
              <a:t>نتایج </a:t>
            </a:r>
            <a:r>
              <a:rPr lang="fa-IR" sz="4000" dirty="0">
                <a:cs typeface="B Nazanin" pitchFamily="2" charset="-78"/>
              </a:rPr>
              <a:t>مطالعه حاضر نشان داد که تمامی مطالعات از کیفیت خوبی برخوردار بوده و بازماندگان زلزله در هر گروه سنی در بلندمدت و کوتاه مدت در معرض سوء تغذیه قرار </a:t>
            </a:r>
            <a:r>
              <a:rPr lang="fa-IR" sz="4000" dirty="0" smtClean="0">
                <a:cs typeface="B Nazanin" pitchFamily="2" charset="-78"/>
              </a:rPr>
              <a:t>دارند.</a:t>
            </a:r>
          </a:p>
          <a:p>
            <a:pPr indent="0" algn="r" rtl="1" eaLnBrk="1" hangingPunct="1">
              <a:lnSpc>
                <a:spcPct val="150000"/>
              </a:lnSpc>
              <a:defRPr/>
            </a:pPr>
            <a:endParaRPr lang="en-US" sz="4000" dirty="0" smtClean="0">
              <a:cs typeface="B Nazanin" pitchFamily="2" charset="-78"/>
            </a:endParaRPr>
          </a:p>
          <a:p>
            <a:pPr indent="0" algn="r" rtl="1" eaLnBrk="1" hangingPunct="1">
              <a:lnSpc>
                <a:spcPct val="150000"/>
              </a:lnSpc>
              <a:defRPr/>
            </a:pPr>
            <a:r>
              <a:rPr lang="fa-IR" altLang="en-US" sz="40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پیشنهادات</a:t>
            </a:r>
            <a:endParaRPr lang="fa-IR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449263" algn="just" rtl="1" eaLnBrk="1" hangingPunct="1">
              <a:lnSpc>
                <a:spcPct val="150000"/>
              </a:lnSpc>
              <a:defRPr/>
            </a:pPr>
            <a:r>
              <a:rPr lang="fa-IR" sz="3200" dirty="0">
                <a:cs typeface="B Nazanin" pitchFamily="2" charset="-78"/>
              </a:rPr>
              <a:t>توصيه مي‌شود تمامي بازماندگان زلزله، به ويژه آن‌هايي كه آسيب‌پذيرتر از سو تغذيه هستند، در درجه اول از غذاي كافي و مكمل‌هاي تغذيه‌اي مناسب برخوردار شوند و سپس تحت غربالگري منظم و متناوب قرار گيرند و آموزش‌هاي تغذيه‌اي را براي بهبود شاخص‌هاي تغذيه‌اي پس از زلزله ببينند</a:t>
            </a: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026" name="Picture 2" descr="D: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" y="224318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75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302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hazrati</dc:creator>
  <cp:lastModifiedBy>m-pc</cp:lastModifiedBy>
  <cp:revision>27</cp:revision>
  <dcterms:created xsi:type="dcterms:W3CDTF">2021-02-01T12:58:27Z</dcterms:created>
  <dcterms:modified xsi:type="dcterms:W3CDTF">2024-05-12T06:02:43Z</dcterms:modified>
</cp:coreProperties>
</file>