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5" d="100"/>
          <a:sy n="65" d="100"/>
        </p:scale>
        <p:origin x="-114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8F0F1B-A6F3-F5EE-4570-4575C4584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7099C27-7ACF-A0D0-6EC0-6EBBFF4B0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41B2FD-0BB3-FEDA-52EF-03D864AB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F6DE8FD-1158-51EE-06E5-793C6087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D88E28D-07C7-CAD9-4253-1A63B8A7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2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975F0-BF93-BE8D-7F53-F5D8028E5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4560149-15D1-F14B-4A59-D9BC24691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A52C8E-4E1E-B54C-099E-7A8E2453E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829BA4-01F0-2714-8B27-162D77999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3E628A-FC5C-3D61-6040-621731138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90A4AE8-1279-B4C2-3765-CE46C5CE4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3CDB468-21A1-4506-DE72-8497BE2FC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B72C05-1196-4CFE-0137-24506A76A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6A7DC1E-7D98-0360-25FB-84F591942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C1B01A-86DA-2405-FB6A-EC8ED89C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33D8E5-7E22-AB3B-C3DD-6D265553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437128-46A2-BCFD-2BDE-4AA8BFBE6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EF45FD-939F-4F71-278C-F0B6021B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16371D-7EA4-9825-F413-716EDEEE4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FBCD028-4397-EA0B-C959-F4F056F0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6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CE000E-2B4E-1F8A-7315-396D962B8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EDE7A6-4EB9-D1F6-B79B-16C4FDE3D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29A382-B1B6-ADB3-C385-53E487C0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36854F7-9FB0-0B0C-CAE3-70F75E99D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44FCF9-CA63-6D9E-2A77-FE411C8C3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75EF1A-F8AC-C51F-45C6-76664B711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D022C2B-E9BB-3C34-1BF7-727917F8A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0E41FFA-DADE-4397-AB6A-BA0625DCC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B66C09E-DB86-C102-E43A-21433644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B661784-471E-189F-A2C6-EB8BA1CAD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41C5FBA-3BD8-C390-2760-9048B3F7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7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A97B81-41DE-3FCE-4AD7-D74821E95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E132F52-2BC7-2590-605C-E01379D5B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515928A-3B36-D93D-58FF-5FCD3F8C5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BA4447E-A236-29FA-9FF8-008826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037AC3E-5A14-3FC0-FDEA-28B66E242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87731D1-A279-B7F5-5692-74E4CE30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390151C-95A2-EE61-F673-437533436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A41A400-95C6-CE07-46AC-FC8D0A20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0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11D162-4D41-C777-FA8F-B25AD1B99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36418E7-0978-27C5-AADB-860D33B87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EB616CC-C334-D21D-DDB6-80BF26D8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661D49D-BEEC-BA78-B604-26267302C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5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023792D-E6F2-59D9-33C0-4F28C844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7BCB274-73B5-7141-0022-4DD8A612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64AF5D-CFAD-51AA-14D8-BFE9DD3E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4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310121-1DB5-487C-C624-D24A912F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26B98E-D149-7272-ED8D-A22D7E8DE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3A99249-10C0-07F8-E84A-7463EAA3E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4DF799-0A07-2D74-E488-198DF0E2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8B3E1DA-35F0-85AD-22E5-F3D5D65CB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ADFF17-6D21-BDF8-9123-20C9B400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85A4EC-5D11-8BAB-4AA8-1E670DF66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42F15AE-7639-6527-C315-0A7D74582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D75CF-7EA4-2C57-A5CA-9DCB06BBA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75A9121-42C6-C6BD-19C4-6B3D1285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365E011-F3B5-617A-DC86-8FD7B1BCA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E68C86-D81C-C297-A3FB-08F4D162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6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37E616-ED57-443A-3922-299F96BE2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4577039-9B2A-3E90-B18E-7947E1981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AC1DEFE-8572-5228-AD8E-A5D6138A7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C48E1-49D7-48FC-BDAC-0611C3C9423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7EB1D3-BCA0-BF9F-B231-EDD6545DC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124CB3-40F5-CAD2-6DE5-E5D581B0D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5A33A-FB26-4C8F-AFE9-9618D0C2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8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82E45F1-294A-1029-8DCF-1682910D81CB}"/>
              </a:ext>
            </a:extLst>
          </p:cNvPr>
          <p:cNvSpPr txBox="1"/>
          <p:nvPr/>
        </p:nvSpPr>
        <p:spPr>
          <a:xfrm>
            <a:off x="9009591" y="6277"/>
            <a:ext cx="3033052" cy="67403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ctr" rtl="1"/>
            <a:endParaRPr lang="fa-IR" sz="1600" dirty="0"/>
          </a:p>
          <a:p>
            <a:pPr algn="ctr" rtl="1"/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دانشگاه علوم پزشکی ایلام</a:t>
            </a:r>
          </a:p>
          <a:p>
            <a:pPr algn="r" rtl="1"/>
            <a:endParaRPr lang="fa-IR" sz="1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عنوان 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طرح:</a:t>
            </a:r>
          </a:p>
          <a:p>
            <a:pPr algn="ctr" rtl="1"/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بررسی میزان تغییرات بیان ژن </a:t>
            </a:r>
            <a:r>
              <a:rPr lang="en-US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GAS2 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در تومورهای </a:t>
            </a:r>
            <a:r>
              <a:rPr lang="fa-IR" sz="1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آدنوکارسینومای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1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کولورکتال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 نسبت به بافت نرمال مجاور آن و ارتباط آن با پیش آگهی بیماری</a:t>
            </a:r>
          </a:p>
          <a:p>
            <a:pPr algn="r" rtl="1"/>
            <a:endParaRPr lang="en-US" sz="1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1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مجری طرح:</a:t>
            </a:r>
          </a:p>
          <a:p>
            <a:pPr algn="ctr" rtl="1"/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دکتر غلام بساطی</a:t>
            </a:r>
          </a:p>
          <a:p>
            <a:pPr algn="ctr" rtl="1"/>
            <a:endParaRPr lang="fa-IR" sz="1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همکاران طرح:</a:t>
            </a:r>
          </a:p>
          <a:p>
            <a:pPr algn="ctr" rtl="1"/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دکتر صیاد بسطامی نژاد</a:t>
            </a:r>
          </a:p>
          <a:p>
            <a:pPr algn="ctr" rtl="1"/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بهزاد ایزدی </a:t>
            </a:r>
            <a:r>
              <a:rPr lang="fa-IR" sz="1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اجیرلو</a:t>
            </a:r>
            <a:endParaRPr lang="fa-IR" sz="1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1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1600" dirty="0"/>
          </a:p>
          <a:p>
            <a:pPr algn="ctr" rtl="1"/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گروه های هدف:</a:t>
            </a:r>
          </a:p>
          <a:p>
            <a:pPr algn="ctr" rtl="1"/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متخصصان و پژوهشگران</a:t>
            </a:r>
          </a:p>
          <a:p>
            <a:pPr algn="ctr" rtl="1"/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سیاستگذاران درمانی</a:t>
            </a:r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B8A45EB-D3D3-A508-1753-5E1E045A63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l="18266"/>
          <a:stretch/>
        </p:blipFill>
        <p:spPr>
          <a:xfrm>
            <a:off x="10116454" y="54320"/>
            <a:ext cx="782321" cy="7254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E023140-8057-1158-E817-070EC1C6402B}"/>
              </a:ext>
            </a:extLst>
          </p:cNvPr>
          <p:cNvSpPr txBox="1"/>
          <p:nvPr/>
        </p:nvSpPr>
        <p:spPr>
          <a:xfrm>
            <a:off x="4707528" y="176976"/>
            <a:ext cx="4193655" cy="6352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نقش ژن </a:t>
            </a:r>
            <a:r>
              <a:rPr lang="en-US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GAS2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در سرطان </a:t>
            </a:r>
            <a:r>
              <a:rPr lang="fa-IR" sz="1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کولورکتال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</a:t>
            </a:r>
          </a:p>
          <a:p>
            <a:pPr marL="0" marR="0" algn="just" rtl="1">
              <a:spcBef>
                <a:spcPts val="0"/>
              </a:spcBef>
              <a:spcAft>
                <a:spcPts val="0"/>
              </a:spcAft>
            </a:pP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محصول بیان ژن ویژه توقف رشد 2 (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GAS2</a:t>
            </a: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) یک پروتئین مربوط به </a:t>
            </a:r>
            <a:r>
              <a:rPr lang="fa-IR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میکروفیلامنت</a:t>
            </a: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های </a:t>
            </a:r>
            <a:r>
              <a:rPr lang="fa-IR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سیتواسکلت</a:t>
            </a: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سلولی است که با عملکردهای متنوع خود نقش بسیار مهمی در فعالیتهای سلولی متعدد مانند چرخه سلولی، مرگ برنامه ریزی شده و تکثیر سلولی دارد. بر اساس مطالعات انجام شده،  ژن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GAS2 </a:t>
            </a: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ممکن است بطور بالقوه درگسترش سرطان های مختلف از جمله سرطان کولورکتال نقش داشته باشد. </a:t>
            </a:r>
            <a:r>
              <a:rPr lang="fa-IR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بااینحال</a:t>
            </a: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، ارتباط میزان بیان ژن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GAS2</a:t>
            </a: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با پیشرفت و پیش آگهی سرطان </a:t>
            </a:r>
            <a:r>
              <a:rPr lang="fa-IR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کولورکتال</a:t>
            </a:r>
            <a:r>
              <a:rPr lang="fa-IR" sz="1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خیلی مشخص نبوده و نیاز به بررسی دارد. </a:t>
            </a:r>
          </a:p>
          <a:p>
            <a:pPr marL="0" marR="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a-I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en-US" sz="1400" dirty="0">
              <a:cs typeface="Arial" panose="020B0604020202020204" pitchFamily="34" charset="0"/>
            </a:endParaRPr>
          </a:p>
          <a:p>
            <a:pPr algn="r" rtl="1"/>
            <a:endParaRPr lang="en-US" sz="1400" dirty="0">
              <a:cs typeface="Arial" panose="020B0604020202020204" pitchFamily="34" charset="0"/>
            </a:endParaRPr>
          </a:p>
          <a:p>
            <a:pPr algn="ctr" rtl="1"/>
            <a:r>
              <a:rPr lang="fa-IR" sz="1200" b="1" dirty="0" smtClean="0"/>
              <a:t>مقایسه </a:t>
            </a:r>
            <a:r>
              <a:rPr lang="fa-IR" sz="1200" b="1" dirty="0"/>
              <a:t>میزان نسبی بیان </a:t>
            </a:r>
            <a:r>
              <a:rPr lang="en-US" sz="1200" b="1" dirty="0">
                <a:cs typeface="Arial" panose="020B0604020202020204" pitchFamily="34" charset="0"/>
              </a:rPr>
              <a:t>GAS2  </a:t>
            </a:r>
            <a:r>
              <a:rPr lang="fa-IR" sz="1200" b="1" dirty="0"/>
              <a:t> در بافت توموری  با بافت سالم مجاور آن در بیماران مبتلا به سرطان </a:t>
            </a:r>
            <a:r>
              <a:rPr lang="fa-IR" sz="1200" b="1" dirty="0" err="1"/>
              <a:t>کولورکتال</a:t>
            </a:r>
            <a:endParaRPr lang="en-US" sz="1200" b="1" dirty="0">
              <a:cs typeface="Arial" panose="020B0604020202020204" pitchFamily="34" charset="0"/>
            </a:endParaRPr>
          </a:p>
          <a:p>
            <a:pPr algn="r" rtl="1"/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AD8726-B03E-B00B-6044-376B1D732F2D}"/>
              </a:ext>
            </a:extLst>
          </p:cNvPr>
          <p:cNvSpPr txBox="1"/>
          <p:nvPr/>
        </p:nvSpPr>
        <p:spPr>
          <a:xfrm>
            <a:off x="116112" y="191724"/>
            <a:ext cx="4528457" cy="63401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یافته های مطالعه: </a:t>
            </a:r>
          </a:p>
          <a:p>
            <a:pPr marL="0" marR="0" algn="just" rtl="1">
              <a:spcBef>
                <a:spcPts val="0"/>
              </a:spcBef>
              <a:spcAft>
                <a:spcPts val="0"/>
              </a:spcAft>
            </a:pPr>
            <a:r>
              <a:rPr lang="fa-I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بر اساس مطالعه حاضر، میزان نسبی بیان ژن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GAS2 </a:t>
            </a:r>
            <a:r>
              <a:rPr lang="fa-I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در بافتهای توموری بیماران مبتلا به سرطان کولورکتال نسبت به </a:t>
            </a:r>
            <a:r>
              <a:rPr lang="fa-I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بافت های </a:t>
            </a:r>
            <a:r>
              <a:rPr lang="fa-I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سالم مجاور آنها افزایش قابل توجهی داشت. بعلاوه، میزان نسبی بیان این ژن در بافت توموری این بیماران  ارتباط قوی  با  ویژگیهای آسیب شناختی سرطان از </a:t>
            </a:r>
            <a:r>
              <a:rPr lang="fa-I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جمله </a:t>
            </a:r>
            <a:r>
              <a:rPr lang="fa-I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مرحله </a:t>
            </a:r>
            <a:r>
              <a:rPr lang="fa-I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بندی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TNM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fa-I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گرید، </a:t>
            </a:r>
            <a:r>
              <a:rPr lang="fa-I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اندازه تومور، میزان  تهاجم تومور به سیستم  لنفاوی و  عروقی و همینطور کاهش بقای کلی بیماران نشان داد.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r" rtl="1"/>
            <a:endParaRPr lang="fa-IR" sz="1600" dirty="0"/>
          </a:p>
          <a:p>
            <a:pPr algn="just" rtl="1"/>
            <a:endParaRPr lang="fa-IR" sz="1600" dirty="0"/>
          </a:p>
          <a:p>
            <a:pPr algn="just" rtl="1"/>
            <a:endParaRPr lang="fa-IR" sz="1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sz="1200" b="1" dirty="0">
                <a:cs typeface="Arial" panose="020B0604020202020204" pitchFamily="34" charset="0"/>
              </a:rPr>
              <a:t>مطابق آنالیز منحنی </a:t>
            </a:r>
            <a:r>
              <a:rPr lang="fa-IR" sz="1200" b="1" dirty="0" err="1">
                <a:cs typeface="Arial" panose="020B0604020202020204" pitchFamily="34" charset="0"/>
              </a:rPr>
              <a:t>کاپلان</a:t>
            </a:r>
            <a:r>
              <a:rPr lang="fa-IR" sz="1200" b="1" dirty="0">
                <a:cs typeface="Arial" panose="020B0604020202020204" pitchFamily="34" charset="0"/>
              </a:rPr>
              <a:t>-میر افزایش بیان بیشتر ژن  </a:t>
            </a:r>
            <a:r>
              <a:rPr lang="en-US" sz="1200" b="1" dirty="0">
                <a:cs typeface="Arial" panose="020B0604020202020204" pitchFamily="34" charset="0"/>
              </a:rPr>
              <a:t>GAS2</a:t>
            </a:r>
            <a:r>
              <a:rPr lang="fa-IR" sz="1200" b="1" dirty="0">
                <a:cs typeface="Arial" panose="020B0604020202020204" pitchFamily="34" charset="0"/>
              </a:rPr>
              <a:t> در بافت توموری با کاهش عمر بیماران مبتلا به سرطان کولورکتال ارتباط دارد</a:t>
            </a:r>
            <a:endParaRPr lang="en-US" sz="1200" b="1" dirty="0">
              <a:cs typeface="Arial" panose="020B0604020202020204" pitchFamily="34" charset="0"/>
            </a:endParaRPr>
          </a:p>
          <a:p>
            <a:pPr algn="just" rtl="1"/>
            <a:endParaRPr lang="fa-IR" sz="1400" dirty="0">
              <a:cs typeface="Arial" panose="020B0604020202020204" pitchFamily="34" charset="0"/>
            </a:endParaRPr>
          </a:p>
          <a:p>
            <a:pPr algn="just" rtl="1"/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بطور کلی بر اساس این مطالعه، افزایش بیان ژن </a:t>
            </a:r>
            <a:r>
              <a:rPr lang="en-US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GAS2 </a:t>
            </a:r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 در  سرطان کولورکتال با </a:t>
            </a:r>
            <a:r>
              <a:rPr lang="fa-IR" sz="16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شاخص های </a:t>
            </a:r>
            <a:r>
              <a:rPr lang="fa-IR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پیشرفت سرطان و نیز پیش آگهی ضعیف بیماری ارتباط دارد</a:t>
            </a:r>
            <a:r>
              <a:rPr lang="en-US" sz="160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BF37E62-A81A-122F-0E87-2AD68A445B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b="6734"/>
          <a:stretch/>
        </p:blipFill>
        <p:spPr>
          <a:xfrm>
            <a:off x="4809214" y="2573281"/>
            <a:ext cx="4035426" cy="292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62774931-FBE7-7442-163A-74E19B464A6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7" r="15053"/>
          <a:stretch/>
        </p:blipFill>
        <p:spPr bwMode="auto">
          <a:xfrm>
            <a:off x="410610" y="2285669"/>
            <a:ext cx="4016244" cy="27435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716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303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Dr_basati</dc:creator>
  <cp:lastModifiedBy>site</cp:lastModifiedBy>
  <cp:revision>18</cp:revision>
  <dcterms:created xsi:type="dcterms:W3CDTF">2024-01-15T10:41:56Z</dcterms:created>
  <dcterms:modified xsi:type="dcterms:W3CDTF">2024-01-16T05:54:12Z</dcterms:modified>
</cp:coreProperties>
</file>