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1" r:id="rId5"/>
    <p:sldId id="264" r:id="rId6"/>
    <p:sldId id="257" r:id="rId7"/>
    <p:sldId id="265" r:id="rId8"/>
    <p:sldId id="266" r:id="rId9"/>
    <p:sldId id="259" r:id="rId10"/>
    <p:sldId id="267" r:id="rId11"/>
    <p:sldId id="260"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417C6D-E052-4A74-A2C0-7F7F43C02380}"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73BC-8AB8-426D-972A-7737276CCA36}" type="slidenum">
              <a:rPr lang="en-US" smtClean="0"/>
              <a:t>‹#›</a:t>
            </a:fld>
            <a:endParaRPr lang="en-US"/>
          </a:p>
        </p:txBody>
      </p:sp>
    </p:spTree>
    <p:extLst>
      <p:ext uri="{BB962C8B-B14F-4D97-AF65-F5344CB8AC3E}">
        <p14:creationId xmlns:p14="http://schemas.microsoft.com/office/powerpoint/2010/main" val="120956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417C6D-E052-4A74-A2C0-7F7F43C02380}"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73BC-8AB8-426D-972A-7737276CCA36}" type="slidenum">
              <a:rPr lang="en-US" smtClean="0"/>
              <a:t>‹#›</a:t>
            </a:fld>
            <a:endParaRPr lang="en-US"/>
          </a:p>
        </p:txBody>
      </p:sp>
    </p:spTree>
    <p:extLst>
      <p:ext uri="{BB962C8B-B14F-4D97-AF65-F5344CB8AC3E}">
        <p14:creationId xmlns:p14="http://schemas.microsoft.com/office/powerpoint/2010/main" val="76107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417C6D-E052-4A74-A2C0-7F7F43C02380}"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73BC-8AB8-426D-972A-7737276CCA36}" type="slidenum">
              <a:rPr lang="en-US" smtClean="0"/>
              <a:t>‹#›</a:t>
            </a:fld>
            <a:endParaRPr lang="en-US"/>
          </a:p>
        </p:txBody>
      </p:sp>
    </p:spTree>
    <p:extLst>
      <p:ext uri="{BB962C8B-B14F-4D97-AF65-F5344CB8AC3E}">
        <p14:creationId xmlns:p14="http://schemas.microsoft.com/office/powerpoint/2010/main" val="291725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417C6D-E052-4A74-A2C0-7F7F43C02380}"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73BC-8AB8-426D-972A-7737276CCA36}" type="slidenum">
              <a:rPr lang="en-US" smtClean="0"/>
              <a:t>‹#›</a:t>
            </a:fld>
            <a:endParaRPr lang="en-US"/>
          </a:p>
        </p:txBody>
      </p:sp>
    </p:spTree>
    <p:extLst>
      <p:ext uri="{BB962C8B-B14F-4D97-AF65-F5344CB8AC3E}">
        <p14:creationId xmlns:p14="http://schemas.microsoft.com/office/powerpoint/2010/main" val="9314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17C6D-E052-4A74-A2C0-7F7F43C02380}"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73BC-8AB8-426D-972A-7737276CCA36}" type="slidenum">
              <a:rPr lang="en-US" smtClean="0"/>
              <a:t>‹#›</a:t>
            </a:fld>
            <a:endParaRPr lang="en-US"/>
          </a:p>
        </p:txBody>
      </p:sp>
    </p:spTree>
    <p:extLst>
      <p:ext uri="{BB962C8B-B14F-4D97-AF65-F5344CB8AC3E}">
        <p14:creationId xmlns:p14="http://schemas.microsoft.com/office/powerpoint/2010/main" val="260985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417C6D-E052-4A74-A2C0-7F7F43C02380}"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A73BC-8AB8-426D-972A-7737276CCA36}" type="slidenum">
              <a:rPr lang="en-US" smtClean="0"/>
              <a:t>‹#›</a:t>
            </a:fld>
            <a:endParaRPr lang="en-US"/>
          </a:p>
        </p:txBody>
      </p:sp>
    </p:spTree>
    <p:extLst>
      <p:ext uri="{BB962C8B-B14F-4D97-AF65-F5344CB8AC3E}">
        <p14:creationId xmlns:p14="http://schemas.microsoft.com/office/powerpoint/2010/main" val="20852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417C6D-E052-4A74-A2C0-7F7F43C02380}"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5A73BC-8AB8-426D-972A-7737276CCA36}" type="slidenum">
              <a:rPr lang="en-US" smtClean="0"/>
              <a:t>‹#›</a:t>
            </a:fld>
            <a:endParaRPr lang="en-US"/>
          </a:p>
        </p:txBody>
      </p:sp>
    </p:spTree>
    <p:extLst>
      <p:ext uri="{BB962C8B-B14F-4D97-AF65-F5344CB8AC3E}">
        <p14:creationId xmlns:p14="http://schemas.microsoft.com/office/powerpoint/2010/main" val="35362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417C6D-E052-4A74-A2C0-7F7F43C02380}"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5A73BC-8AB8-426D-972A-7737276CCA36}" type="slidenum">
              <a:rPr lang="en-US" smtClean="0"/>
              <a:t>‹#›</a:t>
            </a:fld>
            <a:endParaRPr lang="en-US"/>
          </a:p>
        </p:txBody>
      </p:sp>
    </p:spTree>
    <p:extLst>
      <p:ext uri="{BB962C8B-B14F-4D97-AF65-F5344CB8AC3E}">
        <p14:creationId xmlns:p14="http://schemas.microsoft.com/office/powerpoint/2010/main" val="212507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17C6D-E052-4A74-A2C0-7F7F43C02380}"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5A73BC-8AB8-426D-972A-7737276CCA36}" type="slidenum">
              <a:rPr lang="en-US" smtClean="0"/>
              <a:t>‹#›</a:t>
            </a:fld>
            <a:endParaRPr lang="en-US"/>
          </a:p>
        </p:txBody>
      </p:sp>
    </p:spTree>
    <p:extLst>
      <p:ext uri="{BB962C8B-B14F-4D97-AF65-F5344CB8AC3E}">
        <p14:creationId xmlns:p14="http://schemas.microsoft.com/office/powerpoint/2010/main" val="59840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17C6D-E052-4A74-A2C0-7F7F43C02380}"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A73BC-8AB8-426D-972A-7737276CCA36}" type="slidenum">
              <a:rPr lang="en-US" smtClean="0"/>
              <a:t>‹#›</a:t>
            </a:fld>
            <a:endParaRPr lang="en-US"/>
          </a:p>
        </p:txBody>
      </p:sp>
    </p:spTree>
    <p:extLst>
      <p:ext uri="{BB962C8B-B14F-4D97-AF65-F5344CB8AC3E}">
        <p14:creationId xmlns:p14="http://schemas.microsoft.com/office/powerpoint/2010/main" val="216972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17C6D-E052-4A74-A2C0-7F7F43C02380}"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A73BC-8AB8-426D-972A-7737276CCA36}" type="slidenum">
              <a:rPr lang="en-US" smtClean="0"/>
              <a:t>‹#›</a:t>
            </a:fld>
            <a:endParaRPr lang="en-US"/>
          </a:p>
        </p:txBody>
      </p:sp>
    </p:spTree>
    <p:extLst>
      <p:ext uri="{BB962C8B-B14F-4D97-AF65-F5344CB8AC3E}">
        <p14:creationId xmlns:p14="http://schemas.microsoft.com/office/powerpoint/2010/main" val="352318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17C6D-E052-4A74-A2C0-7F7F43C02380}" type="datetimeFigureOut">
              <a:rPr lang="en-US" smtClean="0"/>
              <a:t>10/31/2024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A73BC-8AB8-426D-972A-7737276CCA36}" type="slidenum">
              <a:rPr lang="en-US" smtClean="0"/>
              <a:t>‹#›</a:t>
            </a:fld>
            <a:endParaRPr lang="en-US"/>
          </a:p>
        </p:txBody>
      </p:sp>
    </p:spTree>
    <p:extLst>
      <p:ext uri="{BB962C8B-B14F-4D97-AF65-F5344CB8AC3E}">
        <p14:creationId xmlns:p14="http://schemas.microsoft.com/office/powerpoint/2010/main" val="3753217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78418"/>
            <a:ext cx="10668000" cy="2007203"/>
          </a:xfrm>
        </p:spPr>
        <p:txBody>
          <a:bodyPr>
            <a:normAutofit/>
          </a:bodyPr>
          <a:lstStyle/>
          <a:p>
            <a:r>
              <a:rPr lang="en-US" sz="4000" dirty="0">
                <a:solidFill>
                  <a:srgbClr val="FF0000"/>
                </a:solidFill>
                <a:latin typeface="Tw Cen MT Condensed Extra Bold" panose="020B0803020202020204" pitchFamily="34" charset="0"/>
                <a:cs typeface="Times New Roman" panose="02020603050405020304" pitchFamily="18" charset="0"/>
              </a:rPr>
              <a:t>The association of in-utero exposure to air pollution and atherogenic index of plasma in newborns</a:t>
            </a:r>
            <a:endParaRPr lang="en-US" sz="4400" dirty="0">
              <a:solidFill>
                <a:srgbClr val="FF0000"/>
              </a:solidFill>
              <a:latin typeface="Tw Cen MT Condensed Extra Bold" panose="020B0803020202020204" pitchFamily="34" charset="0"/>
              <a:cs typeface="Times New Roman" panose="02020603050405020304" pitchFamily="18" charset="0"/>
            </a:endParaRPr>
          </a:p>
        </p:txBody>
      </p:sp>
      <p:sp>
        <p:nvSpPr>
          <p:cNvPr id="3" name="Subtitle 2"/>
          <p:cNvSpPr>
            <a:spLocks noGrp="1"/>
          </p:cNvSpPr>
          <p:nvPr>
            <p:ph type="subTitle" idx="1"/>
          </p:nvPr>
        </p:nvSpPr>
        <p:spPr>
          <a:xfrm>
            <a:off x="1524000" y="3640674"/>
            <a:ext cx="9144000" cy="1655762"/>
          </a:xfrm>
        </p:spPr>
        <p:txBody>
          <a:bodyPr>
            <a:normAutofit/>
          </a:bodyPr>
          <a:lstStyle/>
          <a:p>
            <a:r>
              <a:rPr lang="fa-IR" b="1" dirty="0">
                <a:solidFill>
                  <a:srgbClr val="00B0F0"/>
                </a:solidFill>
                <a:cs typeface="B Nazanin" panose="00000400000000000000" pitchFamily="2" charset="-78"/>
              </a:rPr>
              <a:t>ارتباط بین مواجهه درون رحمی با آلودگی هوا و ایندکس اتروژنیک پلاسما در نوزادان</a:t>
            </a:r>
            <a:endParaRPr lang="en-US" b="1" dirty="0">
              <a:solidFill>
                <a:srgbClr val="00B0F0"/>
              </a:solidFill>
              <a:cs typeface="B Nazanin" panose="00000400000000000000" pitchFamily="2" charset="-78"/>
            </a:endParaRPr>
          </a:p>
        </p:txBody>
      </p:sp>
    </p:spTree>
    <p:extLst>
      <p:ext uri="{BB962C8B-B14F-4D97-AF65-F5344CB8AC3E}">
        <p14:creationId xmlns:p14="http://schemas.microsoft.com/office/powerpoint/2010/main" val="3498419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53" y="2902263"/>
            <a:ext cx="10515600" cy="1325563"/>
          </a:xfrm>
        </p:spPr>
        <p:txBody>
          <a:bodyPr>
            <a:normAutofit/>
          </a:bodyPr>
          <a:lstStyle/>
          <a:p>
            <a:pPr algn="ctr"/>
            <a:r>
              <a:rPr lang="fa-IR" sz="7200" b="1" dirty="0">
                <a:cs typeface="B Nazanin" panose="00000400000000000000" pitchFamily="2" charset="-78"/>
              </a:rPr>
              <a:t>نتایج</a:t>
            </a:r>
            <a:endParaRPr lang="en-US" sz="7200" b="1" dirty="0">
              <a:cs typeface="B Nazanin" panose="00000400000000000000" pitchFamily="2" charset="-78"/>
            </a:endParaRPr>
          </a:p>
        </p:txBody>
      </p:sp>
    </p:spTree>
    <p:extLst>
      <p:ext uri="{BB962C8B-B14F-4D97-AF65-F5344CB8AC3E}">
        <p14:creationId xmlns:p14="http://schemas.microsoft.com/office/powerpoint/2010/main" val="424724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cs typeface="B Nazanin" panose="00000400000000000000" pitchFamily="2" charset="-78"/>
              </a:rPr>
              <a:t>ارتباط بین آلودگی با ایندکس اتروژنیک پلاسما</a:t>
            </a:r>
            <a:endParaRPr lang="en-US" sz="3600" b="1" dirty="0">
              <a:cs typeface="B Nazanin" panose="000004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646364" y="2180409"/>
            <a:ext cx="10707436" cy="4117360"/>
          </a:xfrm>
          <a:prstGeom prst="rect">
            <a:avLst/>
          </a:prstGeom>
        </p:spPr>
      </p:pic>
    </p:spTree>
    <p:extLst>
      <p:ext uri="{BB962C8B-B14F-4D97-AF65-F5344CB8AC3E}">
        <p14:creationId xmlns:p14="http://schemas.microsoft.com/office/powerpoint/2010/main" val="96619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cs typeface="B Nazanin" panose="00000400000000000000" pitchFamily="2" charset="-78"/>
              </a:rPr>
              <a:t>نتیجه گیری</a:t>
            </a:r>
            <a:endParaRPr lang="en-US" sz="3600" b="1" dirty="0">
              <a:cs typeface="B Nazanin" panose="00000400000000000000" pitchFamily="2" charset="-78"/>
            </a:endParaRPr>
          </a:p>
        </p:txBody>
      </p:sp>
      <p:sp>
        <p:nvSpPr>
          <p:cNvPr id="3" name="Content Placeholder 2"/>
          <p:cNvSpPr>
            <a:spLocks noGrp="1"/>
          </p:cNvSpPr>
          <p:nvPr>
            <p:ph idx="1"/>
          </p:nvPr>
        </p:nvSpPr>
        <p:spPr/>
        <p:txBody>
          <a:bodyPr>
            <a:noAutofit/>
          </a:bodyPr>
          <a:lstStyle/>
          <a:p>
            <a:pPr algn="r" rtl="1"/>
            <a:r>
              <a:rPr lang="fa-IR" sz="2400" b="1" dirty="0">
                <a:cs typeface="B Nazanin" panose="00000400000000000000" pitchFamily="2" charset="-78"/>
              </a:rPr>
              <a:t>ما مشاهده کردیم که قرار گرفتن مادر در معرض </a:t>
            </a:r>
            <a:r>
              <a:rPr lang="en-US" sz="2400" b="1" dirty="0">
                <a:cs typeface="B Nazanin" panose="00000400000000000000" pitchFamily="2" charset="-78"/>
              </a:rPr>
              <a:t> PM2.5 </a:t>
            </a:r>
            <a:r>
              <a:rPr lang="fa-IR" sz="2400" b="1" dirty="0">
                <a:cs typeface="B Nazanin" panose="00000400000000000000" pitchFamily="2" charset="-78"/>
              </a:rPr>
              <a:t>با</a:t>
            </a:r>
            <a:r>
              <a:rPr lang="en-US" sz="2400" b="1" dirty="0">
                <a:cs typeface="B Nazanin" panose="00000400000000000000" pitchFamily="2" charset="-78"/>
              </a:rPr>
              <a:t> AIP </a:t>
            </a:r>
            <a:r>
              <a:rPr lang="fa-IR" sz="2400" b="1" dirty="0">
                <a:cs typeface="B Nazanin" panose="00000400000000000000" pitchFamily="2" charset="-78"/>
              </a:rPr>
              <a:t> در خون بند ناف ارتباط مثبت داشت. </a:t>
            </a:r>
          </a:p>
          <a:p>
            <a:pPr algn="r" rtl="1"/>
            <a:r>
              <a:rPr lang="fa-IR" sz="2400" b="1" dirty="0">
                <a:cs typeface="B Nazanin" panose="00000400000000000000" pitchFamily="2" charset="-78"/>
              </a:rPr>
              <a:t>ارتباط بین </a:t>
            </a:r>
            <a:r>
              <a:rPr lang="en-US" sz="2400" b="1" dirty="0">
                <a:cs typeface="B Nazanin" panose="00000400000000000000" pitchFamily="2" charset="-78"/>
              </a:rPr>
              <a:t>PM1،PM10 </a:t>
            </a:r>
            <a:r>
              <a:rPr lang="fa-IR" sz="2400" b="1" dirty="0">
                <a:cs typeface="B Nazanin" panose="00000400000000000000" pitchFamily="2" charset="-78"/>
              </a:rPr>
              <a:t> و نشانگرهای ترافیک با بند ناف سطح خونی</a:t>
            </a:r>
            <a:r>
              <a:rPr lang="en-US" sz="2400" b="1" dirty="0">
                <a:cs typeface="B Nazanin" panose="00000400000000000000" pitchFamily="2" charset="-78"/>
              </a:rPr>
              <a:t> AIP </a:t>
            </a:r>
            <a:r>
              <a:rPr lang="fa-IR" sz="2400" b="1" dirty="0">
                <a:cs typeface="B Nazanin" panose="00000400000000000000" pitchFamily="2" charset="-78"/>
              </a:rPr>
              <a:t>مثبت بود اما از نظر آماری معنی دار نبود. </a:t>
            </a:r>
          </a:p>
          <a:p>
            <a:pPr algn="r" rtl="1"/>
            <a:r>
              <a:rPr lang="fa-IR" sz="2400" b="1" dirty="0">
                <a:cs typeface="B Nazanin" panose="00000400000000000000" pitchFamily="2" charset="-78"/>
              </a:rPr>
              <a:t>اگر یافته‌های ما از طریق مطالعات آینده تأیید شوند، پتانسیل ارائه بینش‌های ارزشمند را دارند. </a:t>
            </a:r>
          </a:p>
          <a:p>
            <a:pPr algn="r" rtl="1"/>
            <a:r>
              <a:rPr lang="fa-IR" sz="2400" b="1" dirty="0">
                <a:cs typeface="B Nazanin" panose="00000400000000000000" pitchFamily="2" charset="-78"/>
              </a:rPr>
              <a:t>برای پی بردن به پیامدهای بهداشتی منفی قرار گرفتن در معرض آلودگی هوا قبل از تولد، به ویژه، خطر ابتلا به بیماری های قلبی عروقی در بزرگسالی، مطالعات طولی بیشتر با اندازه جمعیت بزرگتر برای روشن شدن مکانیسم های بیولوژیکی دقیق مورد نیاز است. </a:t>
            </a:r>
          </a:p>
          <a:p>
            <a:pPr algn="r" rtl="1"/>
            <a:r>
              <a:rPr lang="en-US" sz="2400" b="1" dirty="0">
                <a:cs typeface="B Nazanin" panose="00000400000000000000" pitchFamily="2" charset="-78"/>
              </a:rPr>
              <a:t>AIP </a:t>
            </a:r>
            <a:r>
              <a:rPr lang="fa-IR" sz="2400" b="1" dirty="0">
                <a:cs typeface="B Nazanin" panose="00000400000000000000" pitchFamily="2" charset="-78"/>
              </a:rPr>
              <a:t> در پاسخ به قرار گرفتن در معرض </a:t>
            </a:r>
            <a:r>
              <a:rPr lang="en-US" sz="2400" b="1" dirty="0">
                <a:cs typeface="B Nazanin" panose="00000400000000000000" pitchFamily="2" charset="-78"/>
              </a:rPr>
              <a:t> PM2.5</a:t>
            </a:r>
            <a:r>
              <a:rPr lang="fa-IR" sz="2400" b="1" dirty="0">
                <a:cs typeface="B Nazanin" panose="00000400000000000000" pitchFamily="2" charset="-78"/>
              </a:rPr>
              <a:t>افزایش می یابد.</a:t>
            </a:r>
            <a:endParaRPr lang="en-US" sz="2400" b="1" dirty="0">
              <a:cs typeface="B Nazanin" panose="00000400000000000000" pitchFamily="2" charset="-78"/>
            </a:endParaRPr>
          </a:p>
        </p:txBody>
      </p:sp>
    </p:spTree>
    <p:extLst>
      <p:ext uri="{BB962C8B-B14F-4D97-AF65-F5344CB8AC3E}">
        <p14:creationId xmlns:p14="http://schemas.microsoft.com/office/powerpoint/2010/main" val="154464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05" y="2168167"/>
            <a:ext cx="10515600" cy="1325563"/>
          </a:xfrm>
        </p:spPr>
        <p:txBody>
          <a:bodyPr>
            <a:normAutofit/>
          </a:bodyPr>
          <a:lstStyle/>
          <a:p>
            <a:pPr algn="ctr"/>
            <a:r>
              <a:rPr lang="fa-IR" sz="7200" b="1" dirty="0">
                <a:solidFill>
                  <a:srgbClr val="FF0000"/>
                </a:solidFill>
                <a:cs typeface="B Nazanin" panose="00000400000000000000" pitchFamily="2" charset="-78"/>
              </a:rPr>
              <a:t>مواد و روش کار</a:t>
            </a:r>
            <a:endParaRPr lang="en-US" sz="72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93547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cs typeface="B Nazanin" panose="00000400000000000000" pitchFamily="2" charset="-78"/>
              </a:rPr>
              <a:t>نوع مطالعه و جمعیت مورد پژوهش</a:t>
            </a:r>
            <a:endParaRPr lang="en-US" sz="3600" b="1"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b="1" dirty="0">
                <a:latin typeface="+mj-lt"/>
                <a:ea typeface="+mj-ea"/>
                <a:cs typeface="B Nazanin" panose="00000400000000000000" pitchFamily="2" charset="-78"/>
              </a:rPr>
              <a:t>این مطالعه از نوع مقطعی بود</a:t>
            </a:r>
            <a:r>
              <a:rPr lang="fa-IR" dirty="0"/>
              <a:t>.</a:t>
            </a:r>
          </a:p>
          <a:p>
            <a:pPr algn="r" rtl="1"/>
            <a:r>
              <a:rPr lang="fa-IR" b="1" dirty="0">
                <a:cs typeface="B Nazanin" panose="00000400000000000000" pitchFamily="2" charset="-78"/>
              </a:rPr>
              <a:t>جمعیت مورد پژوهش 300 نفر از مادران باردار که برای زایمان به بیمارستان شهید مبینی سبزوار مراجعه کرده بودند، انجام گرفت. </a:t>
            </a:r>
            <a:r>
              <a:rPr lang="fa-IR" dirty="0"/>
              <a:t> </a:t>
            </a:r>
            <a:endParaRPr lang="en-US" dirty="0"/>
          </a:p>
        </p:txBody>
      </p:sp>
      <p:pic>
        <p:nvPicPr>
          <p:cNvPr id="4" name="Content Placeholder 3"/>
          <p:cNvPicPr>
            <a:picLocks noChangeAspect="1"/>
          </p:cNvPicPr>
          <p:nvPr/>
        </p:nvPicPr>
        <p:blipFill>
          <a:blip r:embed="rId2"/>
          <a:stretch>
            <a:fillRect/>
          </a:stretch>
        </p:blipFill>
        <p:spPr>
          <a:xfrm>
            <a:off x="1318510" y="3607000"/>
            <a:ext cx="4322437" cy="2704900"/>
          </a:xfrm>
          <a:prstGeom prst="rect">
            <a:avLst/>
          </a:prstGeom>
        </p:spPr>
      </p:pic>
    </p:spTree>
    <p:extLst>
      <p:ext uri="{BB962C8B-B14F-4D97-AF65-F5344CB8AC3E}">
        <p14:creationId xmlns:p14="http://schemas.microsoft.com/office/powerpoint/2010/main" val="329442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solidFill>
                  <a:srgbClr val="FF0000"/>
                </a:solidFill>
                <a:cs typeface="B Nazanin" panose="00000400000000000000" pitchFamily="2" charset="-78"/>
              </a:rPr>
              <a:t>معیارهای ورود و خروج از مطالعه</a:t>
            </a:r>
            <a:endParaRPr lang="en-US" sz="3200" b="1"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b="1" dirty="0">
                <a:cs typeface="B Nazanin" panose="00000400000000000000" pitchFamily="2" charset="-78"/>
              </a:rPr>
              <a:t>معیارهای ورود به مطالعه: </a:t>
            </a:r>
            <a:r>
              <a:rPr lang="fa-IR" b="1" dirty="0">
                <a:solidFill>
                  <a:schemeClr val="accent6"/>
                </a:solidFill>
                <a:cs typeface="B Nazanin" panose="00000400000000000000" pitchFamily="2" charset="-78"/>
              </a:rPr>
              <a:t>رضایت مادر برای شرکت در پژوهش، سکونت در شهر سبزوار</a:t>
            </a:r>
          </a:p>
          <a:p>
            <a:pPr algn="r" rtl="1"/>
            <a:r>
              <a:rPr lang="fa-IR" b="1" dirty="0">
                <a:cs typeface="B Nazanin" panose="00000400000000000000" pitchFamily="2" charset="-78"/>
              </a:rPr>
              <a:t>معیارهای خروج از مطالعه: </a:t>
            </a:r>
            <a:r>
              <a:rPr lang="fa-IR" b="1" dirty="0">
                <a:solidFill>
                  <a:srgbClr val="FF0000"/>
                </a:solidFill>
                <a:cs typeface="B Nazanin" panose="00000400000000000000" pitchFamily="2" charset="-78"/>
              </a:rPr>
              <a:t>زایمان با سزارین، تغییر محل سکونت در دوران بارداری، ابتلاء به دیابت بارداری، پره اکلامپسی، بیماری های کبدی و کلیوی و هورمونی، استفاده از داروهای موثر بر هموستاز لیپیدها و قندها، رژیم های خاص</a:t>
            </a:r>
            <a:endParaRPr lang="en-US"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7681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b="1" dirty="0">
                <a:cs typeface="B Nazanin" panose="00000400000000000000" pitchFamily="2" charset="-78"/>
              </a:rPr>
              <a:t>تعیین مواجهه با آلاینده ها</a:t>
            </a:r>
            <a:r>
              <a:rPr lang="fa-IR" dirty="0"/>
              <a:t> </a:t>
            </a:r>
            <a:endParaRPr lang="en-US" dirty="0"/>
          </a:p>
        </p:txBody>
      </p:sp>
      <p:sp>
        <p:nvSpPr>
          <p:cNvPr id="3" name="Content Placeholder 2"/>
          <p:cNvSpPr>
            <a:spLocks noGrp="1"/>
          </p:cNvSpPr>
          <p:nvPr>
            <p:ph idx="1"/>
          </p:nvPr>
        </p:nvSpPr>
        <p:spPr/>
        <p:txBody>
          <a:bodyPr>
            <a:normAutofit/>
          </a:bodyPr>
          <a:lstStyle/>
          <a:p>
            <a:pPr algn="r" rtl="1"/>
            <a:r>
              <a:rPr lang="fa-IR" b="1" dirty="0">
                <a:cs typeface="B Nazanin" panose="00000400000000000000" pitchFamily="2" charset="-78"/>
              </a:rPr>
              <a:t>برای تعیین غلظت متوسط آلاینده ها در سطح شهر 26 ایستگاه سنجش آلودگی نصب گردید و سپس میزان متوسط آلودگی در قسمت های مختلف شهر با استفاده از روش </a:t>
            </a:r>
            <a:r>
              <a:rPr lang="en-US" b="1" dirty="0">
                <a:cs typeface="B Nazanin" panose="00000400000000000000" pitchFamily="2" charset="-78"/>
              </a:rPr>
              <a:t>LUR</a:t>
            </a:r>
            <a:r>
              <a:rPr lang="fa-IR" b="1" dirty="0">
                <a:cs typeface="B Nazanin" panose="00000400000000000000" pitchFamily="2" charset="-78"/>
              </a:rPr>
              <a:t> تعیین شد. </a:t>
            </a:r>
          </a:p>
          <a:p>
            <a:pPr algn="r" rtl="1"/>
            <a:r>
              <a:rPr lang="fa-IR" b="1" dirty="0">
                <a:cs typeface="B Nazanin" panose="00000400000000000000" pitchFamily="2" charset="-78"/>
              </a:rPr>
              <a:t>میزان مواجهه مادران باردار با آلاینده ها در دوران بارداری بر اساس آدرس محل سکونت تعیین شد. </a:t>
            </a:r>
            <a:endParaRPr lang="en-US" b="1" dirty="0">
              <a:cs typeface="B Nazanin" panose="00000400000000000000" pitchFamily="2" charset="-78"/>
            </a:endParaRPr>
          </a:p>
        </p:txBody>
      </p:sp>
    </p:spTree>
    <p:extLst>
      <p:ext uri="{BB962C8B-B14F-4D97-AF65-F5344CB8AC3E}">
        <p14:creationId xmlns:p14="http://schemas.microsoft.com/office/powerpoint/2010/main" val="162830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cs typeface="B Nazanin" panose="00000400000000000000" pitchFamily="2" charset="-78"/>
              </a:rPr>
              <a:t>محل ایستگاه های پایش آلودگی</a:t>
            </a:r>
            <a:endParaRPr lang="en-US" sz="3600" b="1" dirty="0">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670689" y="1825625"/>
            <a:ext cx="6230020" cy="4832752"/>
          </a:xfrm>
          <a:prstGeom prst="rect">
            <a:avLst/>
          </a:prstGeom>
        </p:spPr>
      </p:pic>
    </p:spTree>
    <p:extLst>
      <p:ext uri="{BB962C8B-B14F-4D97-AF65-F5344CB8AC3E}">
        <p14:creationId xmlns:p14="http://schemas.microsoft.com/office/powerpoint/2010/main" val="60714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anose="00000400000000000000" pitchFamily="2" charset="-78"/>
              </a:rPr>
              <a:t>جمع آوری خون از بند ناف</a:t>
            </a:r>
            <a:endParaRPr lang="en-US" dirty="0"/>
          </a:p>
        </p:txBody>
      </p:sp>
      <p:sp>
        <p:nvSpPr>
          <p:cNvPr id="3" name="Content Placeholder 2"/>
          <p:cNvSpPr>
            <a:spLocks noGrp="1"/>
          </p:cNvSpPr>
          <p:nvPr>
            <p:ph idx="1"/>
          </p:nvPr>
        </p:nvSpPr>
        <p:spPr/>
        <p:txBody>
          <a:bodyPr/>
          <a:lstStyle/>
          <a:p>
            <a:pPr algn="r" rtl="1"/>
            <a:r>
              <a:rPr lang="fa-IR" b="1" dirty="0">
                <a:cs typeface="B Nazanin" panose="00000400000000000000" pitchFamily="2" charset="-78"/>
              </a:rPr>
              <a:t>بلافاصله بعد از زایمان 5 سی سی خون از وریدهای بند ناف جمع آوری شد. </a:t>
            </a:r>
            <a:endParaRPr lang="en-US" b="1" dirty="0">
              <a:cs typeface="B Nazanin" panose="00000400000000000000" pitchFamily="2" charset="-78"/>
            </a:endParaRPr>
          </a:p>
        </p:txBody>
      </p:sp>
      <p:pic>
        <p:nvPicPr>
          <p:cNvPr id="4" name="Picture 3"/>
          <p:cNvPicPr>
            <a:picLocks noChangeAspect="1"/>
          </p:cNvPicPr>
          <p:nvPr/>
        </p:nvPicPr>
        <p:blipFill rotWithShape="1">
          <a:blip r:embed="rId2"/>
          <a:srcRect l="2977" t="4728" r="3727" b="7546"/>
          <a:stretch/>
        </p:blipFill>
        <p:spPr>
          <a:xfrm>
            <a:off x="1522347" y="3441063"/>
            <a:ext cx="4573653" cy="2408350"/>
          </a:xfrm>
          <a:prstGeom prst="rect">
            <a:avLst/>
          </a:prstGeom>
        </p:spPr>
      </p:pic>
    </p:spTree>
    <p:extLst>
      <p:ext uri="{BB962C8B-B14F-4D97-AF65-F5344CB8AC3E}">
        <p14:creationId xmlns:p14="http://schemas.microsoft.com/office/powerpoint/2010/main" val="236003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cs typeface="B Nazanin" panose="00000400000000000000" pitchFamily="2" charset="-78"/>
              </a:rPr>
              <a:t>آنالیز بیوشیمیایی</a:t>
            </a:r>
            <a:endParaRPr lang="en-US" sz="3600" b="1"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b="1" dirty="0">
                <a:cs typeface="B Nazanin" panose="00000400000000000000" pitchFamily="2" charset="-78"/>
              </a:rPr>
              <a:t>با استفاده از روش های استاندارد آزمایشگاهی غلظت گلوکز، تری گلیسرید، کلسترول تام، </a:t>
            </a:r>
            <a:r>
              <a:rPr lang="en-US" b="1" dirty="0">
                <a:cs typeface="B Nazanin" panose="00000400000000000000" pitchFamily="2" charset="-78"/>
              </a:rPr>
              <a:t>LDL-C</a:t>
            </a:r>
            <a:r>
              <a:rPr lang="fa-IR" b="1" dirty="0">
                <a:cs typeface="B Nazanin" panose="00000400000000000000" pitchFamily="2" charset="-78"/>
              </a:rPr>
              <a:t> و </a:t>
            </a:r>
            <a:r>
              <a:rPr lang="en-US" b="1" dirty="0">
                <a:cs typeface="B Nazanin" panose="00000400000000000000" pitchFamily="2" charset="-78"/>
              </a:rPr>
              <a:t>HDL-C</a:t>
            </a:r>
            <a:r>
              <a:rPr lang="fa-IR" b="1" dirty="0">
                <a:cs typeface="B Nazanin" panose="00000400000000000000" pitchFamily="2" charset="-78"/>
              </a:rPr>
              <a:t> اندازه گیری شدند. </a:t>
            </a:r>
            <a:endParaRPr lang="en-US" b="1"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3056228"/>
            <a:ext cx="4848120" cy="3255672"/>
          </a:xfrm>
          <a:prstGeom prst="rect">
            <a:avLst/>
          </a:prstGeom>
        </p:spPr>
      </p:pic>
    </p:spTree>
    <p:extLst>
      <p:ext uri="{BB962C8B-B14F-4D97-AF65-F5344CB8AC3E}">
        <p14:creationId xmlns:p14="http://schemas.microsoft.com/office/powerpoint/2010/main" val="2375467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b="1" dirty="0">
                <a:cs typeface="B Nazanin" panose="00000400000000000000" pitchFamily="2" charset="-78"/>
              </a:rPr>
              <a:t>محاسبه ایندکس اتروژنیک پلاسما</a:t>
            </a:r>
            <a:endParaRPr lang="en-US" sz="3600" b="1" dirty="0">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095625" y="3034439"/>
            <a:ext cx="6000750" cy="1238250"/>
          </a:xfrm>
          <a:prstGeom prst="rect">
            <a:avLst/>
          </a:prstGeom>
        </p:spPr>
      </p:pic>
      <p:sp>
        <p:nvSpPr>
          <p:cNvPr id="5" name="Rectangle 4"/>
          <p:cNvSpPr/>
          <p:nvPr/>
        </p:nvSpPr>
        <p:spPr>
          <a:xfrm>
            <a:off x="1931832" y="1982429"/>
            <a:ext cx="8727914" cy="523220"/>
          </a:xfrm>
          <a:prstGeom prst="rect">
            <a:avLst/>
          </a:prstGeom>
        </p:spPr>
        <p:txBody>
          <a:bodyPr wrap="square">
            <a:spAutoFit/>
          </a:bodyPr>
          <a:lstStyle/>
          <a:p>
            <a:pPr algn="r" rtl="1"/>
            <a:r>
              <a:rPr lang="fa-IR" sz="2800" b="1" dirty="0">
                <a:cs typeface="B Nazanin" panose="00000400000000000000" pitchFamily="2" charset="-78"/>
              </a:rPr>
              <a:t>از فرمول زیر برای محاسبه ایندکس اتروژنیک پلاسما استفاده شد</a:t>
            </a:r>
            <a:endParaRPr lang="en-US" sz="2800" dirty="0"/>
          </a:p>
        </p:txBody>
      </p:sp>
    </p:spTree>
    <p:extLst>
      <p:ext uri="{BB962C8B-B14F-4D97-AF65-F5344CB8AC3E}">
        <p14:creationId xmlns:p14="http://schemas.microsoft.com/office/powerpoint/2010/main" val="3419043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378</Words>
  <Application>Microsoft Office PowerPoint</Application>
  <PresentationFormat>Widescreen</PresentationFormat>
  <Paragraphs>27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Tw Cen MT Condensed Extra Bold</vt:lpstr>
      <vt:lpstr>Office Theme</vt:lpstr>
      <vt:lpstr>The association of in-utero exposure to air pollution and atherogenic index of plasma in newborns</vt:lpstr>
      <vt:lpstr>مواد و روش کار</vt:lpstr>
      <vt:lpstr>نوع مطالعه و جمعیت مورد پژوهش</vt:lpstr>
      <vt:lpstr>معیارهای ورود و خروج از مطالعه</vt:lpstr>
      <vt:lpstr>تعیین مواجهه با آلاینده ها </vt:lpstr>
      <vt:lpstr>محل ایستگاه های پایش آلودگی</vt:lpstr>
      <vt:lpstr>جمع آوری خون از بند ناف</vt:lpstr>
      <vt:lpstr>آنالیز بیوشیمیایی</vt:lpstr>
      <vt:lpstr>محاسبه ایندکس اتروژنیک پلاسما</vt:lpstr>
      <vt:lpstr>نتایج</vt:lpstr>
      <vt:lpstr>ارتباط بین آلودگی با ایندکس اتروژنیک پلاسما</vt:lpstr>
      <vt:lpstr>نتیجه گیری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The association of in-utero exposure to air pollution and atherogenic index of plasma in newborns</dc:title>
  <dc:creator>hafez heydari</dc:creator>
  <cp:lastModifiedBy>Ali</cp:lastModifiedBy>
  <cp:revision>9</cp:revision>
  <dcterms:created xsi:type="dcterms:W3CDTF">2024-09-01T06:50:33Z</dcterms:created>
  <dcterms:modified xsi:type="dcterms:W3CDTF">2024-10-31T20:35:36Z</dcterms:modified>
</cp:coreProperties>
</file>