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54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4F17E2-25B7-468F-ADF4-E1C5EE37ABD5}"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2735318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F17E2-25B7-468F-ADF4-E1C5EE37ABD5}"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603773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F17E2-25B7-468F-ADF4-E1C5EE37ABD5}"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319906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F17E2-25B7-468F-ADF4-E1C5EE37ABD5}"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2835266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4F17E2-25B7-468F-ADF4-E1C5EE37ABD5}"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139350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4F17E2-25B7-468F-ADF4-E1C5EE37ABD5}"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144702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4F17E2-25B7-468F-ADF4-E1C5EE37ABD5}"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221514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4F17E2-25B7-468F-ADF4-E1C5EE37ABD5}"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1211585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F17E2-25B7-468F-ADF4-E1C5EE37ABD5}"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722305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4F17E2-25B7-468F-ADF4-E1C5EE37ABD5}"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883139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4F17E2-25B7-468F-ADF4-E1C5EE37ABD5}"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40DC5-6B49-49F8-99C2-583F549DBEB5}" type="slidenum">
              <a:rPr lang="en-US" smtClean="0"/>
              <a:t>‹#›</a:t>
            </a:fld>
            <a:endParaRPr lang="en-US"/>
          </a:p>
        </p:txBody>
      </p:sp>
    </p:spTree>
    <p:extLst>
      <p:ext uri="{BB962C8B-B14F-4D97-AF65-F5344CB8AC3E}">
        <p14:creationId xmlns:p14="http://schemas.microsoft.com/office/powerpoint/2010/main" val="2055837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F17E2-25B7-468F-ADF4-E1C5EE37ABD5}" type="datetimeFigureOut">
              <a:rPr lang="en-US" smtClean="0"/>
              <a:t>11/1/2023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40DC5-6B49-49F8-99C2-583F549DBEB5}" type="slidenum">
              <a:rPr lang="en-US" smtClean="0"/>
              <a:t>‹#›</a:t>
            </a:fld>
            <a:endParaRPr lang="en-US"/>
          </a:p>
        </p:txBody>
      </p:sp>
    </p:spTree>
    <p:extLst>
      <p:ext uri="{BB962C8B-B14F-4D97-AF65-F5344CB8AC3E}">
        <p14:creationId xmlns:p14="http://schemas.microsoft.com/office/powerpoint/2010/main" val="1895742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2000">
              <a:srgbClr val="B5D2EC"/>
            </a:gs>
            <a:gs pos="1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22625" y="139474"/>
            <a:ext cx="8743132" cy="1079274"/>
          </a:xfrm>
        </p:spPr>
        <p:txBody>
          <a:bodyPr>
            <a:normAutofit fontScale="90000"/>
          </a:bodyPr>
          <a:lstStyle/>
          <a:p>
            <a:pPr algn="r" rtl="1"/>
            <a:r>
              <a:rPr lang="fa-IR" sz="1300" b="1" dirty="0" smtClean="0">
                <a:cs typeface="B Nazanin" panose="00000400000000000000" pitchFamily="2" charset="-78"/>
              </a:rPr>
              <a:t>بررسی ارتباط نابرابری اقتصادی در سلامت خودابراز درشهر ایلام و عوامل موثر بر آن با استفاده از مدل </a:t>
            </a:r>
            <a:r>
              <a:rPr lang="en-US" sz="1300" b="1" dirty="0" smtClean="0">
                <a:cs typeface="B Nazanin" panose="00000400000000000000" pitchFamily="2" charset="-78"/>
              </a:rPr>
              <a:t>Oaxaca-Blinder decomposition </a:t>
            </a:r>
            <a:r>
              <a:rPr lang="fa-IR" sz="1300" b="1" dirty="0" smtClean="0">
                <a:cs typeface="B Nazanin" panose="00000400000000000000" pitchFamily="2" charset="-78"/>
              </a:rPr>
              <a:t>در سال 1400</a:t>
            </a:r>
            <a:r>
              <a:rPr lang="fa-IR" sz="1300" dirty="0" smtClean="0">
                <a:cs typeface="B Nazanin" panose="00000400000000000000" pitchFamily="2" charset="-78"/>
              </a:rPr>
              <a:t/>
            </a:r>
            <a:br>
              <a:rPr lang="fa-IR" sz="1300" dirty="0" smtClean="0">
                <a:cs typeface="B Nazanin" panose="00000400000000000000" pitchFamily="2" charset="-78"/>
              </a:rPr>
            </a:br>
            <a:r>
              <a:rPr lang="fa-IR" sz="1100" b="1" dirty="0" smtClean="0">
                <a:cs typeface="B Nazanin" panose="00000400000000000000" pitchFamily="2" charset="-78"/>
              </a:rPr>
              <a:t>نویسندگان: </a:t>
            </a:r>
            <a:r>
              <a:rPr lang="fa-IR" sz="1100" dirty="0" smtClean="0">
                <a:cs typeface="B Nazanin" panose="00000400000000000000" pitchFamily="2" charset="-78"/>
              </a:rPr>
              <a:t>محمد بازیار1، حجت الله کاکایی2، محسن جلیلیان3، امین میرزایی3، محمدعلی منصورنیا4، *رضا پاکزاد5، 6، 7، 8</a:t>
            </a:r>
            <a:br>
              <a:rPr lang="fa-IR" sz="1100" dirty="0" smtClean="0">
                <a:cs typeface="B Nazanin" panose="00000400000000000000" pitchFamily="2" charset="-78"/>
              </a:rPr>
            </a:br>
            <a:r>
              <a:rPr lang="fa-IR" sz="1100" dirty="0" smtClean="0">
                <a:cs typeface="B Nazanin" panose="00000400000000000000" pitchFamily="2" charset="-78"/>
              </a:rPr>
              <a:t/>
            </a:r>
            <a:br>
              <a:rPr lang="fa-IR" sz="1100" dirty="0" smtClean="0">
                <a:cs typeface="B Nazanin" panose="00000400000000000000" pitchFamily="2" charset="-78"/>
              </a:rPr>
            </a:br>
            <a:r>
              <a:rPr lang="fa-IR" sz="1100" dirty="0" smtClean="0">
                <a:cs typeface="B Nazanin" panose="00000400000000000000" pitchFamily="2" charset="-78"/>
              </a:rPr>
              <a:t>۱- گروه مدیریت و اقتصاد سلامت، دانشکده بهداشت، دانشگاه علوم پزشکی ایلام، ایلام، ایران.۲- گروه بهداشت حرفه ای، دانشکده بهداشت، دانشگاه علوم پزشکی ایلام، ایلام، ایران.3- گروه بهداشت عمومی، دانشکده بهداشت، دانشگاه علوم پزشکی ایلام، ایلام، ایران.4- گروه اپیدمیولوژی، دانشکده بهداشت، دانشگاه علوم پزشکی تهران، تهران، ایران.5- مرکز تحقیقات بهداشت و محیط زیست، دانشگاه علوم پزشکی ایلام، ایلام، ایران.۶- مرکز تحقیقات آسیب‌های روانی اجتماعی، دانشگاه علوم پزشکی ایلام، ایلام، ایران.۷- گروه اپیدمیولوژی، دانشکده بهداشت، دانشگاه علوم پزشکی ایلام، ایلام، ایران.8- کمیته تحقیقات دانشجویی، دانشگاه علوم پزشکی ایلام، ایلام، ایران.</a:t>
            </a:r>
            <a:br>
              <a:rPr lang="fa-IR" sz="1100" dirty="0" smtClean="0">
                <a:cs typeface="B Nazanin" panose="00000400000000000000" pitchFamily="2" charset="-78"/>
              </a:rPr>
            </a:br>
            <a:endParaRPr lang="en-US" sz="1100" dirty="0">
              <a:cs typeface="B Nazanin" panose="00000400000000000000" pitchFamily="2" charset="-78"/>
            </a:endParaRPr>
          </a:p>
        </p:txBody>
      </p:sp>
      <p:sp>
        <p:nvSpPr>
          <p:cNvPr id="3" name="Subtitle 2"/>
          <p:cNvSpPr>
            <a:spLocks noGrp="1"/>
          </p:cNvSpPr>
          <p:nvPr>
            <p:ph type="subTitle" idx="1"/>
          </p:nvPr>
        </p:nvSpPr>
        <p:spPr>
          <a:xfrm>
            <a:off x="5961198" y="2921000"/>
            <a:ext cx="6004559" cy="3755934"/>
          </a:xfrm>
        </p:spPr>
        <p:txBody>
          <a:bodyPr>
            <a:normAutofit lnSpcReduction="10000"/>
          </a:bodyPr>
          <a:lstStyle/>
          <a:p>
            <a:pPr algn="just" rtl="1">
              <a:lnSpc>
                <a:spcPct val="110000"/>
              </a:lnSpc>
              <a:spcBef>
                <a:spcPts val="0"/>
              </a:spcBef>
            </a:pPr>
            <a:r>
              <a:rPr lang="fa-IR" sz="1200" b="1" dirty="0" smtClean="0">
                <a:cs typeface="B Nazanin" panose="00000400000000000000" pitchFamily="2" charset="-78"/>
              </a:rPr>
              <a:t>مقدمه:</a:t>
            </a:r>
          </a:p>
          <a:p>
            <a:pPr algn="just" rtl="1">
              <a:lnSpc>
                <a:spcPct val="110000"/>
              </a:lnSpc>
              <a:spcBef>
                <a:spcPts val="0"/>
              </a:spcBef>
            </a:pPr>
            <a:r>
              <a:rPr lang="fa-IR" sz="1200" dirty="0" smtClean="0">
                <a:cs typeface="B Nazanin" panose="00000400000000000000" pitchFamily="2" charset="-78"/>
              </a:rPr>
              <a:t>نابرابری های اجتماعی و اقتصادی در سلامت یک چالش بزرگ بهداشت عمومی در کشورهای توسعه یافته و در حال توسعه است و به یک علاقه تحقیقاتی فزاینده در زمینه های اپیدمیولوژی و اقتصاد سلامت تبدیل شده است [1-3]. یکی از مؤلفه‌های سلامتی که به طور فزاینده‌ای در لایه‌های مختلف وضعیت اجتماعی-اقتصادی برای اندازه‌گیری برابری در سلامت سنجیده شده است، سلامت خود –ابراز </a:t>
            </a:r>
            <a:r>
              <a:rPr lang="en-US" sz="1200" dirty="0" smtClean="0">
                <a:cs typeface="B Nazanin" panose="00000400000000000000" pitchFamily="2" charset="-78"/>
              </a:rPr>
              <a:t> SRH</a:t>
            </a:r>
            <a:r>
              <a:rPr lang="fa-IR" sz="1200" dirty="0" smtClean="0">
                <a:cs typeface="B Nazanin" panose="00000400000000000000" pitchFamily="2" charset="-78"/>
              </a:rPr>
              <a:t> است. مطالعات قبلی روی گروه‌های سنی مختلف نشان داده‌اند که افراد با وضعیت اجتماعی-اقتصادی پایین‌تر احتمال دارد که سلامت خود را ضعیف‌تر نشان دهند [22-24]. با این وجود مطالعات کمی تأثیر وضعیت اجتماعی-اقتصادی در</a:t>
            </a:r>
            <a:r>
              <a:rPr lang="en-US" sz="1200" dirty="0" smtClean="0">
                <a:cs typeface="B Nazanin" panose="00000400000000000000" pitchFamily="2" charset="-78"/>
              </a:rPr>
              <a:t>SRH </a:t>
            </a:r>
            <a:r>
              <a:rPr lang="fa-IR" sz="1200" dirty="0" smtClean="0">
                <a:cs typeface="B Nazanin" panose="00000400000000000000" pitchFamily="2" charset="-78"/>
              </a:rPr>
              <a:t> را در ایران بررسی کرده‌اند. استان ایلام به عنوان یکی کم جمعیت ترین استان ها است و هدف ما تعیین میزان نابرابری اجتماعی-اقتصادی در </a:t>
            </a:r>
            <a:r>
              <a:rPr lang="en-US" sz="1200" dirty="0" smtClean="0">
                <a:cs typeface="B Nazanin" panose="00000400000000000000" pitchFamily="2" charset="-78"/>
              </a:rPr>
              <a:t>SRH </a:t>
            </a:r>
            <a:r>
              <a:rPr lang="fa-IR" sz="1200" dirty="0" smtClean="0">
                <a:cs typeface="B Nazanin" panose="00000400000000000000" pitchFamily="2" charset="-78"/>
              </a:rPr>
              <a:t> و تجزیه آن با روش</a:t>
            </a:r>
            <a:r>
              <a:rPr lang="en-US" sz="1200" dirty="0" smtClean="0">
                <a:cs typeface="B Nazanin" panose="00000400000000000000" pitchFamily="2" charset="-78"/>
              </a:rPr>
              <a:t>Oaxaca Blinder  </a:t>
            </a:r>
            <a:r>
              <a:rPr lang="fa-IR" sz="1200" dirty="0" smtClean="0">
                <a:cs typeface="B Nazanin" panose="00000400000000000000" pitchFamily="2" charset="-78"/>
              </a:rPr>
              <a:t> بود</a:t>
            </a:r>
          </a:p>
          <a:p>
            <a:pPr algn="just" rtl="1">
              <a:lnSpc>
                <a:spcPct val="110000"/>
              </a:lnSpc>
              <a:spcBef>
                <a:spcPts val="0"/>
              </a:spcBef>
            </a:pPr>
            <a:r>
              <a:rPr lang="fa-IR" sz="1200" b="1" dirty="0" smtClean="0">
                <a:cs typeface="B Nazanin" panose="00000400000000000000" pitchFamily="2" charset="-78"/>
              </a:rPr>
              <a:t>روش کار:</a:t>
            </a:r>
          </a:p>
          <a:p>
            <a:pPr algn="just" rtl="1">
              <a:lnSpc>
                <a:spcPct val="110000"/>
              </a:lnSpc>
              <a:spcBef>
                <a:spcPts val="0"/>
              </a:spcBef>
            </a:pPr>
            <a:r>
              <a:rPr lang="fa-IR" sz="1200" dirty="0" smtClean="0">
                <a:cs typeface="B Nazanin" panose="00000400000000000000" pitchFamily="2" charset="-78"/>
              </a:rPr>
              <a:t>این بررسی مقطعی در شهر ایلام بود. 1230 فرد بالای 15 سال با استفاده از نمونه گیری تصادفی خوشه ای طبقه ای چند مرحله ای انتخاب شدند. داده های جمع آوری شده شامل متغیرهای جمعیت شناختی، بیماری های همراه، سابقه اختلال روانی، سابقه فوت خانواده، سابقه از دست دادن شغل و امید مردم به آینده بود. در این مطالعه،</a:t>
            </a:r>
            <a:r>
              <a:rPr lang="en-US" sz="1200" dirty="0" smtClean="0">
                <a:cs typeface="B Nazanin" panose="00000400000000000000" pitchFamily="2" charset="-78"/>
              </a:rPr>
              <a:t>SRH </a:t>
            </a:r>
            <a:r>
              <a:rPr lang="fa-IR" sz="1200" dirty="0" smtClean="0">
                <a:cs typeface="B Nazanin" panose="00000400000000000000" pitchFamily="2" charset="-78"/>
              </a:rPr>
              <a:t> با استفاده از مقیاس لیکرت بسیار خوب، خوب، منصفانه، ضعیف و بسیار ضعیف سنجیده شد. شاخص تمرکز برای اندازه گیری نابرابری اقتصادی در </a:t>
            </a:r>
            <a:r>
              <a:rPr lang="en-US" sz="1200" dirty="0" smtClean="0">
                <a:cs typeface="B Nazanin" panose="00000400000000000000" pitchFamily="2" charset="-78"/>
              </a:rPr>
              <a:t>SRH </a:t>
            </a:r>
            <a:r>
              <a:rPr lang="fa-IR" sz="1200" dirty="0" smtClean="0">
                <a:cs typeface="B Nazanin" panose="00000400000000000000" pitchFamily="2" charset="-78"/>
              </a:rPr>
              <a:t> استفاده شد. سپس، از روش تجزیه </a:t>
            </a:r>
            <a:r>
              <a:rPr lang="en-US" sz="1200" dirty="0" smtClean="0">
                <a:cs typeface="B Nazanin" panose="00000400000000000000" pitchFamily="2" charset="-78"/>
              </a:rPr>
              <a:t>Oaxaca-blinder </a:t>
            </a:r>
            <a:r>
              <a:rPr lang="fa-IR" sz="1200" dirty="0" smtClean="0">
                <a:cs typeface="B Nazanin" panose="00000400000000000000" pitchFamily="2" charset="-78"/>
              </a:rPr>
              <a:t> برای تجزیه شکاف بین فقیر و غنی به عوامل تعیین کننده آن استفاده شد. از نرم افزار </a:t>
            </a:r>
            <a:r>
              <a:rPr lang="en-US" sz="1200" dirty="0" smtClean="0">
                <a:cs typeface="B Nazanin" panose="00000400000000000000" pitchFamily="2" charset="-78"/>
              </a:rPr>
              <a:t>Stata </a:t>
            </a:r>
            <a:r>
              <a:rPr lang="fa-IR" sz="1200" dirty="0" smtClean="0">
                <a:cs typeface="B Nazanin" panose="00000400000000000000" pitchFamily="2" charset="-78"/>
              </a:rPr>
              <a:t> نسخه 11 برای تحلیل نابرابری استفاده شد و مقادیر</a:t>
            </a:r>
            <a:r>
              <a:rPr lang="en-US" sz="1200" dirty="0" smtClean="0">
                <a:cs typeface="B Nazanin" panose="00000400000000000000" pitchFamily="2" charset="-78"/>
              </a:rPr>
              <a:t>P </a:t>
            </a:r>
            <a:r>
              <a:rPr lang="fa-IR" sz="1200" dirty="0" smtClean="0">
                <a:cs typeface="B Nazanin" panose="00000400000000000000" pitchFamily="2" charset="-78"/>
              </a:rPr>
              <a:t> کمتر از 0.05 معنی دار در نظر گرفته شد.</a:t>
            </a:r>
          </a:p>
          <a:p>
            <a:pPr algn="just" rtl="1">
              <a:lnSpc>
                <a:spcPct val="110000"/>
              </a:lnSpc>
              <a:spcBef>
                <a:spcPts val="0"/>
              </a:spcBef>
            </a:pPr>
            <a:r>
              <a:rPr lang="ar-SA" sz="1200" b="1" dirty="0" smtClean="0">
                <a:latin typeface="Times New Roman" panose="02020603050405020304" pitchFamily="18" charset="0"/>
                <a:ea typeface="Calibri" panose="020F0502020204030204" pitchFamily="34" charset="0"/>
                <a:cs typeface="B Nazanin" panose="00000400000000000000" pitchFamily="2" charset="-78"/>
              </a:rPr>
              <a:t>نتایج</a:t>
            </a:r>
            <a:r>
              <a:rPr lang="fa-IR" sz="1200" b="1" dirty="0" smtClean="0">
                <a:latin typeface="Times New Roman" panose="02020603050405020304" pitchFamily="18" charset="0"/>
                <a:ea typeface="Calibri" panose="020F0502020204030204" pitchFamily="34" charset="0"/>
                <a:cs typeface="B Nazanin" panose="00000400000000000000" pitchFamily="2" charset="-78"/>
              </a:rPr>
              <a:t>:</a:t>
            </a:r>
          </a:p>
          <a:p>
            <a:pPr algn="just" rtl="1">
              <a:lnSpc>
                <a:spcPct val="110000"/>
              </a:lnSpc>
              <a:spcBef>
                <a:spcPts val="0"/>
              </a:spcBef>
            </a:pPr>
            <a:r>
              <a:rPr lang="ar-SA" sz="1200" dirty="0" smtClean="0">
                <a:cs typeface="B Nazanin" panose="00000400000000000000" pitchFamily="2" charset="-78"/>
              </a:rPr>
              <a:t>میانگین سنی</a:t>
            </a:r>
            <a:r>
              <a:rPr lang="en-US" sz="1200" dirty="0" smtClean="0">
                <a:cs typeface="B Nazanin" panose="00000400000000000000" pitchFamily="2" charset="-78"/>
              </a:rPr>
              <a:t> (SD) </a:t>
            </a:r>
            <a:r>
              <a:rPr lang="ar-SA" sz="1200" dirty="0" smtClean="0">
                <a:cs typeface="B Nazanin" panose="00000400000000000000" pitchFamily="2" charset="-78"/>
              </a:rPr>
              <a:t>شرکت کنندگان 40.45 (15.42) بود. 59.38٪ از شرکت کنندگان وضعیت</a:t>
            </a:r>
            <a:r>
              <a:rPr lang="en-US" sz="1200" dirty="0" smtClean="0">
                <a:cs typeface="B Nazanin" panose="00000400000000000000" pitchFamily="2" charset="-78"/>
              </a:rPr>
              <a:t> SRH </a:t>
            </a:r>
            <a:r>
              <a:rPr lang="ar-SA" sz="1200" dirty="0" smtClean="0">
                <a:cs typeface="B Nazanin" panose="00000400000000000000" pitchFamily="2" charset="-78"/>
              </a:rPr>
              <a:t>خوب را بیان کردند</a:t>
            </a:r>
            <a:r>
              <a:rPr lang="fa-IR" sz="1200" dirty="0" smtClean="0">
                <a:cs typeface="B Nazanin" panose="00000400000000000000" pitchFamily="2" charset="-78"/>
              </a:rPr>
              <a:t>. بر اساس نتایج شاخص غلظت، نابرابری بیشتر در فقرا وجود داشت (شکل 1) </a:t>
            </a:r>
          </a:p>
          <a:p>
            <a:pPr algn="just" rtl="1">
              <a:lnSpc>
                <a:spcPct val="100000"/>
              </a:lnSpc>
              <a:spcBef>
                <a:spcPts val="0"/>
              </a:spcBef>
            </a:pPr>
            <a:endParaRPr lang="fa-IR" sz="1200" dirty="0" smtClean="0">
              <a:cs typeface="B Nazanin" panose="00000400000000000000" pitchFamily="2" charset="-78"/>
            </a:endParaRPr>
          </a:p>
        </p:txBody>
      </p:sp>
      <p:sp>
        <p:nvSpPr>
          <p:cNvPr id="4" name="Rectangle 3"/>
          <p:cNvSpPr/>
          <p:nvPr/>
        </p:nvSpPr>
        <p:spPr>
          <a:xfrm>
            <a:off x="152400" y="1079049"/>
            <a:ext cx="11704319" cy="2000548"/>
          </a:xfrm>
          <a:prstGeom prst="rect">
            <a:avLst/>
          </a:prstGeom>
        </p:spPr>
        <p:txBody>
          <a:bodyPr wrap="square">
            <a:spAutoFit/>
          </a:bodyPr>
          <a:lstStyle/>
          <a:p>
            <a:pPr algn="just" rtl="1">
              <a:lnSpc>
                <a:spcPct val="100000"/>
              </a:lnSpc>
              <a:spcBef>
                <a:spcPts val="0"/>
              </a:spcBef>
            </a:pPr>
            <a:r>
              <a:rPr lang="fa-IR" sz="1100" b="1" dirty="0" smtClean="0">
                <a:cs typeface="B Nazanin" panose="00000400000000000000" pitchFamily="2" charset="-78"/>
              </a:rPr>
              <a:t>چکیده</a:t>
            </a:r>
            <a:r>
              <a:rPr lang="fa-IR" sz="1100" dirty="0" smtClean="0">
                <a:cs typeface="B Nazanin" panose="00000400000000000000" pitchFamily="2" charset="-78"/>
              </a:rPr>
              <a:t>: </a:t>
            </a:r>
          </a:p>
          <a:p>
            <a:pPr algn="just" rtl="1">
              <a:lnSpc>
                <a:spcPct val="100000"/>
              </a:lnSpc>
              <a:spcBef>
                <a:spcPts val="0"/>
              </a:spcBef>
            </a:pPr>
            <a:r>
              <a:rPr lang="fa-IR" sz="1100" b="1" dirty="0" smtClean="0">
                <a:cs typeface="B Nazanin" panose="00000400000000000000" pitchFamily="2" charset="-78"/>
              </a:rPr>
              <a:t>هدف</a:t>
            </a:r>
            <a:r>
              <a:rPr lang="fa-IR" sz="1100" dirty="0" smtClean="0">
                <a:cs typeface="B Nazanin" panose="00000400000000000000" pitchFamily="2" charset="-78"/>
              </a:rPr>
              <a:t>: تعیین نابرابری و تجزیه آن در سلامت خود-ابراز (</a:t>
            </a:r>
            <a:r>
              <a:rPr lang="en-US" sz="1100" dirty="0" smtClean="0">
                <a:cs typeface="B Nazanin" panose="00000400000000000000" pitchFamily="2" charset="-78"/>
              </a:rPr>
              <a:t>SRH</a:t>
            </a:r>
            <a:r>
              <a:rPr lang="fa-IR" sz="1100" dirty="0" smtClean="0">
                <a:cs typeface="B Nazanin" panose="00000400000000000000" pitchFamily="2" charset="-78"/>
              </a:rPr>
              <a:t>).</a:t>
            </a:r>
            <a:endParaRPr lang="en-US" sz="1100" dirty="0" smtClean="0">
              <a:cs typeface="B Nazanin" panose="00000400000000000000" pitchFamily="2" charset="-78"/>
            </a:endParaRPr>
          </a:p>
          <a:p>
            <a:pPr algn="just" rtl="1">
              <a:lnSpc>
                <a:spcPct val="100000"/>
              </a:lnSpc>
              <a:spcBef>
                <a:spcPts val="0"/>
              </a:spcBef>
            </a:pPr>
            <a:r>
              <a:rPr lang="fa-IR" sz="1100" b="1" dirty="0" smtClean="0">
                <a:cs typeface="B Nazanin" panose="00000400000000000000" pitchFamily="2" charset="-78"/>
              </a:rPr>
              <a:t>روش</a:t>
            </a:r>
            <a:r>
              <a:rPr lang="fa-IR" sz="1100" dirty="0" smtClean="0">
                <a:cs typeface="B Nazanin" panose="00000400000000000000" pitchFamily="2" charset="-78"/>
              </a:rPr>
              <a:t>: این مطالعه مقطعی مبتنی بر جمعیت بر روی کل جمعیت شهر ایلام در سال 1400 انجام شد. برای انتخاب شرکت‌کنندگان از روش نمونه‌گیری تصادفی خوشه‌ای چند مرحله‌ای با رویکرد متناسب به اندازه استفاده شد. روش تجزیه </a:t>
            </a:r>
            <a:r>
              <a:rPr lang="en-US" sz="1100" dirty="0" smtClean="0">
                <a:cs typeface="B Nazanin" panose="00000400000000000000" pitchFamily="2" charset="-78"/>
              </a:rPr>
              <a:t>Oaxaca-Blinder</a:t>
            </a:r>
            <a:r>
              <a:rPr lang="fa-IR" sz="1100" dirty="0" smtClean="0">
                <a:cs typeface="B Nazanin" panose="00000400000000000000" pitchFamily="2" charset="-78"/>
              </a:rPr>
              <a:t> برای نشان دادن میزان نابرابری در </a:t>
            </a:r>
            <a:r>
              <a:rPr lang="en-US" sz="1100" dirty="0" smtClean="0">
                <a:cs typeface="B Nazanin" panose="00000400000000000000" pitchFamily="2" charset="-78"/>
              </a:rPr>
              <a:t>SRH</a:t>
            </a:r>
            <a:r>
              <a:rPr lang="fa-IR" sz="1100" dirty="0" smtClean="0">
                <a:cs typeface="B Nazanin" panose="00000400000000000000" pitchFamily="2" charset="-78"/>
              </a:rPr>
              <a:t> و برای تجزیه شکاف </a:t>
            </a:r>
            <a:r>
              <a:rPr lang="en-US" sz="1100" dirty="0" smtClean="0">
                <a:cs typeface="B Nazanin" panose="00000400000000000000" pitchFamily="2" charset="-78"/>
              </a:rPr>
              <a:t>SRH</a:t>
            </a:r>
            <a:r>
              <a:rPr lang="fa-IR" sz="1100" dirty="0" smtClean="0">
                <a:cs typeface="B Nazanin" panose="00000400000000000000" pitchFamily="2" charset="-78"/>
              </a:rPr>
              <a:t> بین گروه فقیر و غنی از شرکت کنندگان استفاده شد.</a:t>
            </a:r>
            <a:endParaRPr lang="en-US" sz="1100" dirty="0" smtClean="0">
              <a:cs typeface="B Nazanin" panose="00000400000000000000" pitchFamily="2" charset="-78"/>
            </a:endParaRPr>
          </a:p>
          <a:p>
            <a:pPr algn="just" rtl="1">
              <a:lnSpc>
                <a:spcPct val="100000"/>
              </a:lnSpc>
              <a:spcBef>
                <a:spcPts val="0"/>
              </a:spcBef>
            </a:pPr>
            <a:r>
              <a:rPr lang="fa-IR" sz="1100" b="1" dirty="0" smtClean="0">
                <a:cs typeface="B Nazanin" panose="00000400000000000000" pitchFamily="2" charset="-78"/>
              </a:rPr>
              <a:t>یافته ها:</a:t>
            </a:r>
            <a:r>
              <a:rPr lang="fa-IR" sz="1100" dirty="0" smtClean="0">
                <a:cs typeface="B Nazanin" panose="00000400000000000000" pitchFamily="2" charset="-78"/>
              </a:rPr>
              <a:t> 1370 نفر در مطالعه شرکت کردند. 59.38٪ از شرکت کنندگان وضعیت </a:t>
            </a:r>
            <a:r>
              <a:rPr lang="en-US" sz="1100" dirty="0" smtClean="0">
                <a:cs typeface="B Nazanin" panose="00000400000000000000" pitchFamily="2" charset="-78"/>
              </a:rPr>
              <a:t>SRH</a:t>
            </a:r>
            <a:r>
              <a:rPr lang="fa-IR" sz="1100" dirty="0" smtClean="0">
                <a:cs typeface="B Nazanin" panose="00000400000000000000" pitchFamily="2" charset="-78"/>
              </a:rPr>
              <a:t> خوب و فقط 8.86٪ از شرکت کنندگان وضعیت </a:t>
            </a:r>
            <a:r>
              <a:rPr lang="en-US" sz="1100" dirty="0" smtClean="0">
                <a:cs typeface="B Nazanin" panose="00000400000000000000" pitchFamily="2" charset="-78"/>
              </a:rPr>
              <a:t>SRH</a:t>
            </a:r>
            <a:r>
              <a:rPr lang="fa-IR" sz="1100" dirty="0" smtClean="0">
                <a:cs typeface="B Nazanin" panose="00000400000000000000" pitchFamily="2" charset="-78"/>
              </a:rPr>
              <a:t> ضعیف داشتند. نتایج تجزیه </a:t>
            </a:r>
            <a:r>
              <a:rPr lang="en-US" sz="1100" dirty="0" smtClean="0">
                <a:cs typeface="B Nazanin" panose="00000400000000000000" pitchFamily="2" charset="-78"/>
              </a:rPr>
              <a:t>Oaxaca-Blinder </a:t>
            </a:r>
            <a:r>
              <a:rPr lang="fa-IR" sz="1100" dirty="0" smtClean="0">
                <a:cs typeface="B Nazanin" panose="00000400000000000000" pitchFamily="2" charset="-78"/>
              </a:rPr>
              <a:t>یک شکاف قابل توجه (15.87٪) را </a:t>
            </a:r>
            <a:r>
              <a:rPr lang="en-US" sz="1100" dirty="0" smtClean="0">
                <a:cs typeface="B Nazanin" panose="00000400000000000000" pitchFamily="2" charset="-78"/>
              </a:rPr>
              <a:t>SRH</a:t>
            </a:r>
            <a:r>
              <a:rPr lang="fa-IR" sz="1100" dirty="0" smtClean="0">
                <a:cs typeface="B Nazanin" panose="00000400000000000000" pitchFamily="2" charset="-78"/>
              </a:rPr>
              <a:t> بین افراد غنی و فقیر نشان داد. بخش بزرگی (66/89%) از این تفاوت توسط بخش توضیح داده شده مدل توصیف شد. نتایج تجزیه نشان داد که وضعیت اقتصادی به طور مستقیم مسئول تبیین 98/27 درصد از شکاف کلی نابرابری بین افراد غنی و فقیر است. همچنین ناامیدی به آینده (64/32 درصد)، داشتن بیماری زمینه ای (34/18 درصد) و تفاوت در سطح تحصیلات (71/10 درصد) با افزایش نابرابری به ضرر فقرا همراه بود.</a:t>
            </a:r>
            <a:endParaRPr lang="en-US" sz="1100" dirty="0" smtClean="0">
              <a:cs typeface="B Nazanin" panose="00000400000000000000" pitchFamily="2" charset="-78"/>
            </a:endParaRPr>
          </a:p>
          <a:p>
            <a:pPr algn="just" rtl="1">
              <a:lnSpc>
                <a:spcPct val="100000"/>
              </a:lnSpc>
              <a:spcBef>
                <a:spcPts val="0"/>
              </a:spcBef>
            </a:pPr>
            <a:r>
              <a:rPr lang="fa-IR" sz="1100" b="1" dirty="0" smtClean="0">
                <a:cs typeface="B Nazanin" panose="00000400000000000000" pitchFamily="2" charset="-78"/>
              </a:rPr>
              <a:t>نتیجه‌گیری:</a:t>
            </a:r>
            <a:r>
              <a:rPr lang="fa-IR" sz="1100" dirty="0" smtClean="0">
                <a:cs typeface="B Nazanin" panose="00000400000000000000" pitchFamily="2" charset="-78"/>
              </a:rPr>
              <a:t> برای افرادی که از بیماری زمینه‌ای رنج می‌برند، پیشنهاد می‌شود سیاست‌هایی برای بهبود دسترسی و حذف موانع استفاده از مراقبت‌های بهداشتی اندیشیده شود. برای پرداختن به ناامیدی به آینده، انجام مطالعات بیشتر برای آشکار کردن عوامل موثر بر آن با جزئیات بیشتر توصیه می شود. این مطالعه می‌تواند به سیاست‌گذاران کمک کند تا سیاست‌های واقعی‌تر و مبتنی بر شواهد را برای کاهش نابرابری اجتماعی-اقتصادی در </a:t>
            </a:r>
            <a:r>
              <a:rPr lang="en-US" sz="1100" dirty="0" smtClean="0">
                <a:cs typeface="B Nazanin" panose="00000400000000000000" pitchFamily="2" charset="-78"/>
              </a:rPr>
              <a:t>SRH</a:t>
            </a:r>
            <a:r>
              <a:rPr lang="fa-IR" sz="1100" dirty="0" smtClean="0">
                <a:cs typeface="B Nazanin" panose="00000400000000000000" pitchFamily="2" charset="-78"/>
              </a:rPr>
              <a:t> تدوین کنند.</a:t>
            </a:r>
            <a:endParaRPr lang="en-US" sz="1100" dirty="0" smtClean="0">
              <a:cs typeface="B Nazanin" panose="00000400000000000000" pitchFamily="2" charset="-78"/>
            </a:endParaRPr>
          </a:p>
          <a:p>
            <a:pPr algn="just" rtl="1">
              <a:lnSpc>
                <a:spcPct val="100000"/>
              </a:lnSpc>
              <a:spcBef>
                <a:spcPts val="0"/>
              </a:spcBef>
            </a:pPr>
            <a:r>
              <a:rPr lang="fa-IR" sz="1100" b="1" dirty="0" smtClean="0">
                <a:cs typeface="B Nazanin" panose="00000400000000000000" pitchFamily="2" charset="-78"/>
              </a:rPr>
              <a:t>واژه‌های کلیدی</a:t>
            </a:r>
            <a:r>
              <a:rPr lang="fa-IR" sz="1100" dirty="0" smtClean="0">
                <a:cs typeface="B Nazanin" panose="00000400000000000000" pitchFamily="2" charset="-78"/>
              </a:rPr>
              <a:t>: نابرابری اجتماعی-اقتصادی، خود رتبه‌بندی، تجزیه </a:t>
            </a:r>
            <a:r>
              <a:rPr lang="en-US" sz="1100" dirty="0" smtClean="0">
                <a:cs typeface="B Nazanin" panose="00000400000000000000" pitchFamily="2" charset="-78"/>
              </a:rPr>
              <a:t>Oaxaca-Blinder </a:t>
            </a:r>
            <a:r>
              <a:rPr lang="fa-IR" sz="1100" dirty="0" smtClean="0">
                <a:cs typeface="B Nazanin" panose="00000400000000000000" pitchFamily="2" charset="-78"/>
              </a:rPr>
              <a:t>، ایلام، ایران</a:t>
            </a:r>
            <a:r>
              <a:rPr lang="en-US" sz="1100" b="1" dirty="0" smtClean="0">
                <a:cs typeface="B Nazanin" panose="00000400000000000000" pitchFamily="2" charset="-78"/>
              </a:rPr>
              <a:t>.</a:t>
            </a:r>
            <a:endParaRPr lang="fa-IR" sz="1100" b="1" dirty="0" smtClean="0">
              <a:cs typeface="B Nazanin" panose="00000400000000000000" pitchFamily="2" charset="-78"/>
            </a:endParaRPr>
          </a:p>
          <a:p>
            <a:endParaRPr lang="en-US" sz="1200" dirty="0"/>
          </a:p>
        </p:txBody>
      </p:sp>
      <p:sp>
        <p:nvSpPr>
          <p:cNvPr id="5" name="Rectangle 4"/>
          <p:cNvSpPr/>
          <p:nvPr/>
        </p:nvSpPr>
        <p:spPr>
          <a:xfrm>
            <a:off x="393700" y="3079597"/>
            <a:ext cx="5458460" cy="3231654"/>
          </a:xfrm>
          <a:custGeom>
            <a:avLst/>
            <a:gdLst>
              <a:gd name="connsiteX0" fmla="*/ 0 w 5458460"/>
              <a:gd name="connsiteY0" fmla="*/ 0 h 3600986"/>
              <a:gd name="connsiteX1" fmla="*/ 5458460 w 5458460"/>
              <a:gd name="connsiteY1" fmla="*/ 0 h 3600986"/>
              <a:gd name="connsiteX2" fmla="*/ 5458460 w 5458460"/>
              <a:gd name="connsiteY2" fmla="*/ 3600986 h 3600986"/>
              <a:gd name="connsiteX3" fmla="*/ 0 w 5458460"/>
              <a:gd name="connsiteY3" fmla="*/ 3600986 h 3600986"/>
              <a:gd name="connsiteX4" fmla="*/ 0 w 5458460"/>
              <a:gd name="connsiteY4" fmla="*/ 0 h 3600986"/>
              <a:gd name="connsiteX0" fmla="*/ 4 w 5458464"/>
              <a:gd name="connsiteY0" fmla="*/ 0 h 3600986"/>
              <a:gd name="connsiteX1" fmla="*/ 5458464 w 5458464"/>
              <a:gd name="connsiteY1" fmla="*/ 0 h 3600986"/>
              <a:gd name="connsiteX2" fmla="*/ 5458464 w 5458464"/>
              <a:gd name="connsiteY2" fmla="*/ 3600986 h 3600986"/>
              <a:gd name="connsiteX3" fmla="*/ 4 w 5458464"/>
              <a:gd name="connsiteY3" fmla="*/ 3600986 h 3600986"/>
              <a:gd name="connsiteX4" fmla="*/ 3200404 w 5458464"/>
              <a:gd name="connsiteY4" fmla="*/ 2419503 h 3600986"/>
              <a:gd name="connsiteX5" fmla="*/ 4 w 5458464"/>
              <a:gd name="connsiteY5" fmla="*/ 0 h 3600986"/>
              <a:gd name="connsiteX0" fmla="*/ 0 w 5458460"/>
              <a:gd name="connsiteY0" fmla="*/ 0 h 3600986"/>
              <a:gd name="connsiteX1" fmla="*/ 5458460 w 5458460"/>
              <a:gd name="connsiteY1" fmla="*/ 0 h 3600986"/>
              <a:gd name="connsiteX2" fmla="*/ 5458460 w 5458460"/>
              <a:gd name="connsiteY2" fmla="*/ 3600986 h 3600986"/>
              <a:gd name="connsiteX3" fmla="*/ 2946400 w 5458460"/>
              <a:gd name="connsiteY3" fmla="*/ 3423186 h 3600986"/>
              <a:gd name="connsiteX4" fmla="*/ 3200400 w 5458460"/>
              <a:gd name="connsiteY4" fmla="*/ 2419503 h 3600986"/>
              <a:gd name="connsiteX5" fmla="*/ 0 w 5458460"/>
              <a:gd name="connsiteY5" fmla="*/ 0 h 3600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8460" h="3600986">
                <a:moveTo>
                  <a:pt x="0" y="0"/>
                </a:moveTo>
                <a:lnTo>
                  <a:pt x="5458460" y="0"/>
                </a:lnTo>
                <a:lnTo>
                  <a:pt x="5458460" y="3600986"/>
                </a:lnTo>
                <a:lnTo>
                  <a:pt x="2946400" y="3423186"/>
                </a:lnTo>
                <a:cubicBezTo>
                  <a:pt x="2942167" y="3080158"/>
                  <a:pt x="3204633" y="2762531"/>
                  <a:pt x="3200400" y="2419503"/>
                </a:cubicBezTo>
                <a:lnTo>
                  <a:pt x="0" y="0"/>
                </a:lnTo>
                <a:close/>
              </a:path>
            </a:pathLst>
          </a:custGeom>
        </p:spPr>
        <p:txBody>
          <a:bodyPr wrap="square">
            <a:spAutoFit/>
          </a:bodyPr>
          <a:lstStyle/>
          <a:p>
            <a:pPr algn="just" rtl="1"/>
            <a:r>
              <a:rPr lang="fa-IR" sz="1200" dirty="0" smtClean="0">
                <a:cs typeface="B Nazanin" panose="00000400000000000000" pitchFamily="2" charset="-78"/>
              </a:rPr>
              <a:t>نابرابری</a:t>
            </a:r>
            <a:r>
              <a:rPr lang="ar-SA" sz="1200" dirty="0" smtClean="0">
                <a:cs typeface="B Nazanin" panose="00000400000000000000" pitchFamily="2" charset="-78"/>
              </a:rPr>
              <a:t> </a:t>
            </a:r>
            <a:r>
              <a:rPr lang="ar-SA" sz="1200" dirty="0">
                <a:cs typeface="B Nazanin" panose="00000400000000000000" pitchFamily="2" charset="-78"/>
              </a:rPr>
              <a:t>قابل توجهی در </a:t>
            </a:r>
            <a:r>
              <a:rPr lang="en-US" sz="1200" dirty="0">
                <a:cs typeface="B Nazanin" panose="00000400000000000000" pitchFamily="2" charset="-78"/>
              </a:rPr>
              <a:t>SRH</a:t>
            </a:r>
            <a:r>
              <a:rPr lang="ar-SA" sz="1200" dirty="0">
                <a:cs typeface="B Nazanin" panose="00000400000000000000" pitchFamily="2" charset="-78"/>
              </a:rPr>
              <a:t> بین گروه های اقتصادی غنی و فقیر مشاهده شد، </a:t>
            </a:r>
            <a:r>
              <a:rPr lang="ar-SA" sz="1200" dirty="0" smtClean="0">
                <a:cs typeface="B Nazanin" panose="00000400000000000000" pitchFamily="2" charset="-78"/>
              </a:rPr>
              <a:t>بخش </a:t>
            </a:r>
            <a:r>
              <a:rPr lang="ar-SA" sz="1200" dirty="0">
                <a:cs typeface="B Nazanin" panose="00000400000000000000" pitchFamily="2" charset="-78"/>
              </a:rPr>
              <a:t>توضیح داده شده 89.66٪ </a:t>
            </a:r>
            <a:r>
              <a:rPr lang="fa-IR" sz="1200" dirty="0" smtClean="0">
                <a:cs typeface="B Nazanin" panose="00000400000000000000" pitchFamily="2" charset="-78"/>
              </a:rPr>
              <a:t>و غیر قاببل توضیح </a:t>
            </a:r>
            <a:r>
              <a:rPr lang="ar-SA" sz="1200" dirty="0" smtClean="0">
                <a:cs typeface="B Nazanin" panose="00000400000000000000" pitchFamily="2" charset="-78"/>
              </a:rPr>
              <a:t>10.27 </a:t>
            </a:r>
            <a:r>
              <a:rPr lang="ar-SA" sz="1200" dirty="0">
                <a:cs typeface="B Nazanin" panose="00000400000000000000" pitchFamily="2" charset="-78"/>
              </a:rPr>
              <a:t>درصد از </a:t>
            </a:r>
            <a:r>
              <a:rPr lang="fa-IR" sz="1200" dirty="0" smtClean="0">
                <a:cs typeface="B Nazanin" panose="00000400000000000000" pitchFamily="2" charset="-78"/>
              </a:rPr>
              <a:t>نابرابری</a:t>
            </a:r>
            <a:r>
              <a:rPr lang="ar-SA" sz="1200" dirty="0" smtClean="0">
                <a:cs typeface="B Nazanin" panose="00000400000000000000" pitchFamily="2" charset="-78"/>
              </a:rPr>
              <a:t> </a:t>
            </a:r>
            <a:r>
              <a:rPr lang="fa-IR" sz="1200" dirty="0" smtClean="0">
                <a:cs typeface="B Nazanin" panose="00000400000000000000" pitchFamily="2" charset="-78"/>
              </a:rPr>
              <a:t>را شامل شده بود. </a:t>
            </a:r>
            <a:r>
              <a:rPr lang="ar-SA" sz="1200" dirty="0" smtClean="0">
                <a:cs typeface="B Nazanin" panose="00000400000000000000" pitchFamily="2" charset="-78"/>
              </a:rPr>
              <a:t>نتایج </a:t>
            </a:r>
            <a:r>
              <a:rPr lang="ar-SA" sz="1200" dirty="0">
                <a:cs typeface="B Nazanin" panose="00000400000000000000" pitchFamily="2" charset="-78"/>
              </a:rPr>
              <a:t>تجزیه نابرابری نشان داد </a:t>
            </a:r>
            <a:r>
              <a:rPr lang="ar-SA" sz="1200" dirty="0" smtClean="0">
                <a:cs typeface="B Nazanin" panose="00000400000000000000" pitchFamily="2" charset="-78"/>
              </a:rPr>
              <a:t>وضعیت اقتصادی، </a:t>
            </a:r>
            <a:r>
              <a:rPr lang="ar-SA" sz="1200" dirty="0">
                <a:cs typeface="B Nazanin" panose="00000400000000000000" pitchFamily="2" charset="-78"/>
              </a:rPr>
              <a:t>ناامیدی به </a:t>
            </a:r>
            <a:r>
              <a:rPr lang="ar-SA" sz="1200" dirty="0" smtClean="0">
                <a:cs typeface="B Nazanin" panose="00000400000000000000" pitchFamily="2" charset="-78"/>
              </a:rPr>
              <a:t>آینده</a:t>
            </a:r>
            <a:r>
              <a:rPr lang="fa-IR" sz="1200" dirty="0" smtClean="0">
                <a:cs typeface="B Nazanin" panose="00000400000000000000" pitchFamily="2" charset="-78"/>
              </a:rPr>
              <a:t>، </a:t>
            </a:r>
            <a:r>
              <a:rPr lang="ar-SA" sz="1200" dirty="0" smtClean="0">
                <a:cs typeface="B Nazanin" panose="00000400000000000000" pitchFamily="2" charset="-78"/>
              </a:rPr>
              <a:t>داشتن </a:t>
            </a:r>
            <a:r>
              <a:rPr lang="ar-SA" sz="1200" dirty="0">
                <a:cs typeface="B Nazanin" panose="00000400000000000000" pitchFamily="2" charset="-78"/>
              </a:rPr>
              <a:t>یک بیماری زمینه </a:t>
            </a:r>
            <a:r>
              <a:rPr lang="ar-SA" sz="1200" dirty="0" smtClean="0">
                <a:cs typeface="B Nazanin" panose="00000400000000000000" pitchFamily="2" charset="-78"/>
              </a:rPr>
              <a:t>ای</a:t>
            </a:r>
            <a:r>
              <a:rPr lang="fa-IR" sz="1200" dirty="0" smtClean="0">
                <a:cs typeface="B Nazanin" panose="00000400000000000000" pitchFamily="2" charset="-78"/>
              </a:rPr>
              <a:t>،</a:t>
            </a:r>
            <a:r>
              <a:rPr lang="ar-SA" sz="1200" dirty="0" smtClean="0">
                <a:cs typeface="B Nazanin" panose="00000400000000000000" pitchFamily="2" charset="-78"/>
              </a:rPr>
              <a:t> </a:t>
            </a:r>
            <a:r>
              <a:rPr lang="ar-SA" sz="1200" dirty="0">
                <a:cs typeface="B Nazanin" panose="00000400000000000000" pitchFamily="2" charset="-78"/>
              </a:rPr>
              <a:t>تفاوت </a:t>
            </a:r>
            <a:r>
              <a:rPr lang="fa-IR" sz="1200" dirty="0" smtClean="0">
                <a:cs typeface="B Nazanin" panose="00000400000000000000" pitchFamily="2" charset="-78"/>
              </a:rPr>
              <a:t>در </a:t>
            </a:r>
            <a:r>
              <a:rPr lang="ar-SA" sz="1200" dirty="0" smtClean="0">
                <a:cs typeface="B Nazanin" panose="00000400000000000000" pitchFamily="2" charset="-78"/>
              </a:rPr>
              <a:t>سطح </a:t>
            </a:r>
            <a:r>
              <a:rPr lang="ar-SA" sz="1200" dirty="0">
                <a:cs typeface="B Nazanin" panose="00000400000000000000" pitchFamily="2" charset="-78"/>
              </a:rPr>
              <a:t>تحصیلات </a:t>
            </a:r>
            <a:r>
              <a:rPr lang="fa-IR" sz="1200" dirty="0" smtClean="0">
                <a:cs typeface="B Nazanin" panose="00000400000000000000" pitchFamily="2" charset="-78"/>
              </a:rPr>
              <a:t>از عوامل موثر بر نابرابری بودند. </a:t>
            </a:r>
          </a:p>
          <a:p>
            <a:pPr algn="just" rtl="1"/>
            <a:endParaRPr lang="fa-IR" sz="1200" dirty="0" smtClean="0">
              <a:effectLst/>
              <a:latin typeface="Calibri" panose="020F0502020204030204" pitchFamily="34" charset="0"/>
              <a:ea typeface="Calibri" panose="020F0502020204030204" pitchFamily="34" charset="0"/>
              <a:cs typeface="B Nazanin" panose="00000400000000000000" pitchFamily="2" charset="-78"/>
            </a:endParaRPr>
          </a:p>
          <a:p>
            <a:pPr algn="just" rtl="1"/>
            <a:r>
              <a:rPr lang="fa-IR" sz="1200" b="1" dirty="0" smtClean="0">
                <a:latin typeface="Calibri" panose="020F0502020204030204" pitchFamily="34" charset="0"/>
                <a:ea typeface="Calibri" panose="020F0502020204030204" pitchFamily="34" charset="0"/>
                <a:cs typeface="B Nazanin" panose="00000400000000000000" pitchFamily="2" charset="-78"/>
              </a:rPr>
              <a:t>بحث و نتیجه گیری:</a:t>
            </a:r>
          </a:p>
          <a:p>
            <a:pPr algn="just" rtl="1"/>
            <a:r>
              <a:rPr lang="fa-IR" sz="1200" dirty="0" smtClean="0">
                <a:latin typeface="Calibri" panose="020F0502020204030204" pitchFamily="34" charset="0"/>
                <a:ea typeface="Calibri" panose="020F0502020204030204" pitchFamily="34" charset="0"/>
                <a:cs typeface="B Nazanin" panose="00000400000000000000" pitchFamily="2" charset="-78"/>
              </a:rPr>
              <a:t>این </a:t>
            </a:r>
            <a:r>
              <a:rPr lang="fa-IR" sz="1200" dirty="0">
                <a:latin typeface="Calibri" panose="020F0502020204030204" pitchFamily="34" charset="0"/>
                <a:ea typeface="Calibri" panose="020F0502020204030204" pitchFamily="34" charset="0"/>
                <a:cs typeface="B Nazanin" panose="00000400000000000000" pitchFamily="2" charset="-78"/>
              </a:rPr>
              <a:t>مطالعه نابرابری های ثروتمند را در وضعیت سلامت خود </a:t>
            </a:r>
            <a:r>
              <a:rPr lang="fa-IR" sz="1200" dirty="0" smtClean="0">
                <a:latin typeface="Calibri" panose="020F0502020204030204" pitchFamily="34" charset="0"/>
                <a:ea typeface="Calibri" panose="020F0502020204030204" pitchFamily="34" charset="0"/>
                <a:cs typeface="B Nazanin" panose="00000400000000000000" pitchFamily="2" charset="-78"/>
              </a:rPr>
              <a:t>ابراز در </a:t>
            </a:r>
            <a:r>
              <a:rPr lang="fa-IR" sz="1200" dirty="0">
                <a:latin typeface="Calibri" panose="020F0502020204030204" pitchFamily="34" charset="0"/>
                <a:ea typeface="Calibri" panose="020F0502020204030204" pitchFamily="34" charset="0"/>
                <a:cs typeface="B Nazanin" panose="00000400000000000000" pitchFamily="2" charset="-78"/>
              </a:rPr>
              <a:t>یک منطقه محروم در ایران نشان داد. بر اساس یافته‌ها، ناامیدی به آینده و داشتن بیماری زمینه‌ای و تفاوت در سطح تحصیلات از عوامل اصلی نابرابری موجود در </a:t>
            </a:r>
            <a:r>
              <a:rPr lang="en-US" sz="1200" dirty="0" smtClean="0">
                <a:effectLst/>
                <a:latin typeface="Calibri" panose="020F0502020204030204" pitchFamily="34" charset="0"/>
                <a:ea typeface="Calibri" panose="020F0502020204030204" pitchFamily="34" charset="0"/>
                <a:cs typeface="B Nazanin" panose="00000400000000000000" pitchFamily="2" charset="-78"/>
              </a:rPr>
              <a:t>SRH </a:t>
            </a:r>
            <a:r>
              <a:rPr lang="fa-IR" sz="1200" dirty="0">
                <a:latin typeface="Calibri" panose="020F0502020204030204" pitchFamily="34" charset="0"/>
                <a:ea typeface="Calibri" panose="020F0502020204030204" pitchFamily="34" charset="0"/>
                <a:cs typeface="B Nazanin" panose="00000400000000000000" pitchFamily="2" charset="-78"/>
              </a:rPr>
              <a:t>بود. مقابله با این علل آسان نیست، زیرا تحت تأثیر بسیاری از دلایل شناسایی و ناشناخته دیگر قرار دارند. در مورد افرادی که از بیماری‌های زمینه‌ای رنج می‌برند، پیشنهاد می‌شود سیاست‌هایی برای بهبود دسترسی به/و حذف موانع استفاده از مراقبت‌های بهداشتی برای افراد مبتلا به بیماری زمینه‌ای طراحی شود. برای پرداختن به ناامیدی به آینده، انجام مطالعات بیشتر برای آشکار کردن عوامل موثر بر آن با جزئیات بیشتر توصیه می شود. این می تواند به سیاست گذاران کمک کند تا سیاست های واقعی تر و مبتنی بر شواهد را تدوین کنند تا نابرابری اجتماعی-اقتصادی فعلی در </a:t>
            </a:r>
            <a:r>
              <a:rPr lang="en-US" sz="1200" dirty="0" smtClean="0">
                <a:effectLst/>
                <a:latin typeface="Calibri" panose="020F0502020204030204" pitchFamily="34" charset="0"/>
                <a:ea typeface="Calibri" panose="020F0502020204030204" pitchFamily="34" charset="0"/>
                <a:cs typeface="B Nazanin" panose="00000400000000000000" pitchFamily="2" charset="-78"/>
              </a:rPr>
              <a:t>SRH </a:t>
            </a:r>
            <a:r>
              <a:rPr lang="fa-IR" sz="1200" dirty="0" smtClean="0">
                <a:effectLst/>
                <a:latin typeface="Calibri" panose="020F0502020204030204" pitchFamily="34" charset="0"/>
                <a:ea typeface="Calibri" panose="020F0502020204030204" pitchFamily="34" charset="0"/>
                <a:cs typeface="B Nazanin" panose="00000400000000000000" pitchFamily="2" charset="-78"/>
              </a:rPr>
              <a:t> </a:t>
            </a:r>
            <a:r>
              <a:rPr lang="fa-IR" sz="1200" dirty="0" smtClean="0">
                <a:latin typeface="Calibri" panose="020F0502020204030204" pitchFamily="34" charset="0"/>
                <a:ea typeface="Calibri" panose="020F0502020204030204" pitchFamily="34" charset="0"/>
                <a:cs typeface="B Nazanin" panose="00000400000000000000" pitchFamily="2" charset="-78"/>
              </a:rPr>
              <a:t>را </a:t>
            </a:r>
            <a:r>
              <a:rPr lang="fa-IR" sz="1200" dirty="0">
                <a:latin typeface="Calibri" panose="020F0502020204030204" pitchFamily="34" charset="0"/>
                <a:ea typeface="Calibri" panose="020F0502020204030204" pitchFamily="34" charset="0"/>
                <a:cs typeface="B Nazanin" panose="00000400000000000000" pitchFamily="2" charset="-78"/>
              </a:rPr>
              <a:t>کاهش دهند. مقامات بهداشتی محلی باید تصمیم گیرندگانی را که مسئول تخصیص و توزیع بودجه های استانی هستند متقاعد کنند که منابع مالی و غیرنقدی را به گونه ای تخصیص دهند تا اختلاف بین مردم کاهش یابد یا از افرادی که از وضعیت اجتماعی-اقتصادی پایین تر و مبتلا به بیماری های مزمن رنج می برند حمایت بیشتری کنند. در نظر گرفتن عوامل اجتماعی-اقتصادی نابرابری سلامت و جابجایی و هدف‌گذاری منابع بر این اساس می‌تواند به جامعه‌ای برابرتر منجر شود و امید بیشتری را برای فقرا ایجاد کند.</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9" name="AutoShape 4" descr="‫دانشگاه علوم پزشکی ایلام - ویکی‌پدیا، دانشنامهٔ آزاد‬‎"/>
          <p:cNvSpPr>
            <a:spLocks noChangeAspect="1" noChangeArrowheads="1"/>
          </p:cNvSpPr>
          <p:nvPr/>
        </p:nvSpPr>
        <p:spPr bwMode="auto">
          <a:xfrm>
            <a:off x="155574" y="-144463"/>
            <a:ext cx="1724025" cy="172403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انتصاب سرپرستان معاونت‌های فرهنگی و درمان دانشگاه علوم پزشکی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475" y="0"/>
            <a:ext cx="2362530" cy="135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341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TotalTime>
  <Words>955</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Times New Roman</vt:lpstr>
      <vt:lpstr>Office Theme</vt:lpstr>
      <vt:lpstr>بررسی ارتباط نابرابری اقتصادی در سلامت خودابراز درشهر ایلام و عوامل موثر بر آن با استفاده از مدل Oaxaca-Blinder decomposition در سال 1400 نویسندگان: محمد بازیار1، حجت الله کاکایی2، محسن جلیلیان3، امین میرزایی3، محمدعلی منصورنیا4، *رضا پاکزاد5، 6، 7، 8  ۱- گروه مدیریت و اقتصاد سلامت، دانشکده بهداشت، دانشگاه علوم پزشکی ایلام، ایلام، ایران.۲- گروه بهداشت حرفه ای، دانشکده بهداشت، دانشگاه علوم پزشکی ایلام، ایلام، ایران.3- گروه بهداشت عمومی، دانشکده بهداشت، دانشگاه علوم پزشکی ایلام، ایلام، ایران.4- گروه اپیدمیولوژی، دانشکده بهداشت، دانشگاه علوم پزشکی تهران، تهران، ایران.5- مرکز تحقیقات بهداشت و محیط زیست، دانشگاه علوم پزشکی ایلام، ایلام، ایران.۶- مرکز تحقیقات آسیب‌های روانی اجتماعی، دانشگاه علوم پزشکی ایلام، ایلام، ایران.۷- گروه اپیدمیولوژی، دانشکده بهداشت، دانشگاه علوم پزشکی ایلام، ایلام، ایران.8- کمیته تحقیقات دانشجویی، دانشگاه علوم پزشکی ایلام، ایلام، ایران.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ارتباط نابرابری اقتصادی در سلامت خودابراز درشهر ایلام و عوامل موثر بر آن با استفاده از مدل Oaxaca-Blinder decomposition در سال 1400 نویسندگان: محمد بازیار1، حجت الله کاکایی2، محسن جلیلیان3، امین میرزایی3، محمدعلی منصورنیا4، *رضا پاکزاد5، 6، 7، 8  ۱- گروه مدیریت و اقتصاد سلامت، دانشکده بهداشت، دانشگاه علوم پزشکی ایلام، ایلام، ایران.۲- گروه بهداشت حرفه ای، دانشکده بهداشت، دانشگاه علوم پزشکی ایلام، ایلام، ایران.3- گروه بهداشت عمومی، دانشکده بهداشت، دانشگاه علوم پزشکی ایلام، ایلام، ایران.4- گروه اپیدمیولوژی، دانشکده بهداشت، دانشگاه علوم پزشکی تهران، تهران، ایران.5- مرکز تحقیقات بهداشت و محیط زیست، دانشگاه علوم پزشکی ایلام، ایلام، ایران.۶- مرکز تحقیقات آسیب‌های روانی اجتماعی، دانشگاه علوم پزشکی ایلام، ایلام، ایران.۷- گروه اپیدمیولوژی، دانشکده بهداشت، دانشگاه علوم پزشکی ایلام، ایلام، ایران.8- کمیته تحقیقات دانشجویی، دانشگاه علوم پزشکی ایلام، ایلام، ایران. </dc:title>
  <dc:creator>m-pc</dc:creator>
  <cp:lastModifiedBy>m-pc</cp:lastModifiedBy>
  <cp:revision>14</cp:revision>
  <dcterms:created xsi:type="dcterms:W3CDTF">2023-11-01T09:37:42Z</dcterms:created>
  <dcterms:modified xsi:type="dcterms:W3CDTF">2023-11-01T10:13:10Z</dcterms:modified>
</cp:coreProperties>
</file>