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057" autoAdjust="0"/>
  </p:normalViewPr>
  <p:slideViewPr>
    <p:cSldViewPr snapToGrid="0">
      <p:cViewPr varScale="1">
        <p:scale>
          <a:sx n="70" d="100"/>
          <a:sy n="70" d="100"/>
        </p:scale>
        <p:origin x="-74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0A40DC5-6B49-49F8-99C2-583F549DBE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32965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1079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8111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9830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49087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6471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79011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6013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172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17E2-25B7-468F-ADF4-E1C5EE37ABD5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0962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44F17E2-25B7-468F-ADF4-E1C5EE37ABD5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0DC5-6B49-49F8-99C2-583F549DBE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7002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F17E2-25B7-468F-ADF4-E1C5EE37ABD5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0A40DC5-6B49-49F8-99C2-583F549DBE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28685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851430700"/>
              </p:ext>
            </p:extLst>
          </p:nvPr>
        </p:nvGraphicFramePr>
        <p:xfrm>
          <a:off x="6739495" y="2135998"/>
          <a:ext cx="4315881" cy="2988366"/>
        </p:xfrm>
        <a:graphic>
          <a:graphicData uri="http://schemas.openxmlformats.org/drawingml/2006/table">
            <a:tbl>
              <a:tblPr/>
              <a:tblGrid>
                <a:gridCol w="4315881">
                  <a:extLst>
                    <a:ext uri="{9D8B030D-6E8A-4147-A177-3AD203B41FA5}">
                      <a16:colId xmlns:a16="http://schemas.microsoft.com/office/drawing/2014/main" xmlns="" val="4257434301"/>
                    </a:ext>
                  </a:extLst>
                </a:gridCol>
              </a:tblGrid>
              <a:tr h="29883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580863"/>
                  </a:ext>
                </a:extLst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858491" y="2116549"/>
            <a:ext cx="4114602" cy="3095532"/>
          </a:xfrm>
        </p:spPr>
        <p:txBody>
          <a:bodyPr>
            <a:normAutofit fontScale="92500"/>
          </a:bodyPr>
          <a:lstStyle/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fa-IR" sz="2400" dirty="0" smtClean="0"/>
              <a:t>با استفاده از حوض آبی و سکوی نشان دار حافظه فضایی موش اندازه گیری می شودو حافظه اجتنابی (</a:t>
            </a:r>
            <a:r>
              <a:rPr lang="en-US" sz="2400" dirty="0" smtClean="0"/>
              <a:t>Passive avoidance test</a:t>
            </a:r>
            <a:r>
              <a:rPr lang="fa-IR" sz="2400" dirty="0" smtClean="0"/>
              <a:t>) که با استفاده از شاتل باکس و ایجاد درد از ناحیه پا در یک اتاقک و اجتناب موش از رفتن به اطاقک درد حافظه موش بررسی می شود که اختلال حافظه با </a:t>
            </a:r>
            <a:r>
              <a:rPr lang="fa-IR" sz="2400" dirty="0" smtClean="0"/>
              <a:t>الئوروپین در پیری کاهش می یابد.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pic>
        <p:nvPicPr>
          <p:cNvPr id="12" name="Google Shape;513;p47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 rot="1765353">
            <a:off x="5863420" y="1933725"/>
            <a:ext cx="1103798" cy="100195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2"/>
          <p:cNvSpPr/>
          <p:nvPr/>
        </p:nvSpPr>
        <p:spPr>
          <a:xfrm>
            <a:off x="5843205" y="2280814"/>
            <a:ext cx="8389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fa-IR" sz="1400" b="1" cap="all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روش</a:t>
            </a:r>
            <a:r>
              <a:rPr lang="en-GB" sz="1400" b="1" cap="all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400" b="1" cap="all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کار</a:t>
            </a:r>
            <a:r>
              <a:rPr lang="fa-IR" sz="1400" b="1" cap="al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</a:t>
            </a:r>
            <a:r>
              <a:rPr lang="fa-IR" sz="1400" cap="al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lang="en-US" sz="1400" cap="all" dirty="0">
              <a:solidFill>
                <a:srgbClr val="FF0000"/>
              </a:solidFill>
            </a:endParaRPr>
          </a:p>
        </p:txBody>
      </p:sp>
      <p:graphicFrame>
        <p:nvGraphicFramePr>
          <p:cNvPr id="14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49073583"/>
              </p:ext>
            </p:extLst>
          </p:nvPr>
        </p:nvGraphicFramePr>
        <p:xfrm>
          <a:off x="1515524" y="2019204"/>
          <a:ext cx="4290995" cy="4468681"/>
        </p:xfrm>
        <a:graphic>
          <a:graphicData uri="http://schemas.openxmlformats.org/drawingml/2006/table">
            <a:tbl>
              <a:tblPr/>
              <a:tblGrid>
                <a:gridCol w="4290995">
                  <a:extLst>
                    <a:ext uri="{9D8B030D-6E8A-4147-A177-3AD203B41FA5}">
                      <a16:colId xmlns:a16="http://schemas.microsoft.com/office/drawing/2014/main" xmlns="" val="4257434301"/>
                    </a:ext>
                  </a:extLst>
                </a:gridCol>
              </a:tblGrid>
              <a:tr h="4468681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از آنجا که در پدیده طبیعی پیری بیشتر رادیکال های آزاد نقش دارد و گاها همین رادیکال های آزاد منجر به بدخیمی هم می شود پس بهترین درمان استفاده از خوارکی های طبیعی و خصوصا میوه های تازه دارای آنتی اکسیدان می باشد که الئوروپین برگ میوه زیتون نقش حفاظتی دارد که در این تحقیق موش های پیر شده با دی گالاکتوز و درمان شده با الئوروپین دارای اختلال حافظه کمتری نسبت به سایر موش ها داشتند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580863"/>
                  </a:ext>
                </a:extLst>
              </a:tr>
            </a:tbl>
          </a:graphicData>
        </a:graphic>
      </p:graphicFrame>
      <p:pic>
        <p:nvPicPr>
          <p:cNvPr id="15" name="Google Shape;513;p47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 rot="1765353">
            <a:off x="306649" y="1880327"/>
            <a:ext cx="1103798" cy="100195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143909" y="2019204"/>
            <a:ext cx="12586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a-IR" sz="14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r>
              <a:rPr lang="fa-I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یافته </a:t>
            </a:r>
            <a:r>
              <a:rPr lang="fa-IR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ها:</a:t>
            </a:r>
            <a:r>
              <a:rPr lang="fa-IR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22" name="Google Shape;179;p35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9719202" y="127209"/>
            <a:ext cx="2269791" cy="1733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630092"/>
            <a:ext cx="12192000" cy="1227908"/>
          </a:xfrm>
          <a:prstGeom prst="rect">
            <a:avLst/>
          </a:prstGeom>
        </p:spPr>
      </p:pic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6358383"/>
              </p:ext>
            </p:extLst>
          </p:nvPr>
        </p:nvGraphicFramePr>
        <p:xfrm>
          <a:off x="2437853" y="195630"/>
          <a:ext cx="6810703" cy="809297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10703">
                  <a:extLst>
                    <a:ext uri="{9D8B030D-6E8A-4147-A177-3AD203B41FA5}">
                      <a16:colId xmlns:a16="http://schemas.microsoft.com/office/drawing/2014/main" xmlns="" val="3439694699"/>
                    </a:ext>
                  </a:extLst>
                </a:gridCol>
              </a:tblGrid>
              <a:tr h="8092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9879008"/>
                  </a:ext>
                </a:extLst>
              </a:tr>
            </a:tbl>
          </a:graphicData>
        </a:graphic>
      </p:graphicFrame>
      <p:sp>
        <p:nvSpPr>
          <p:cNvPr id="30" name="Title 5"/>
          <p:cNvSpPr>
            <a:spLocks noGrp="1"/>
          </p:cNvSpPr>
          <p:nvPr>
            <p:ph type="title"/>
          </p:nvPr>
        </p:nvSpPr>
        <p:spPr>
          <a:xfrm>
            <a:off x="2437853" y="195630"/>
            <a:ext cx="6810703" cy="809297"/>
          </a:xfrm>
        </p:spPr>
        <p:txBody>
          <a:bodyPr>
            <a:normAutofit/>
          </a:bodyPr>
          <a:lstStyle/>
          <a:p>
            <a:pPr algn="just" rtl="1"/>
            <a:r>
              <a:rPr lang="ar-SA" sz="1600" dirty="0" smtClean="0"/>
              <a:t>بررسی تاثیر الئوروپین در مدل پیری زودرس القاء شده توسط دی گالاکتوز در بافت مغز موش رت آزمایشگاهی</a:t>
            </a:r>
            <a:r>
              <a:rPr lang="fa-IR" sz="1600" dirty="0" smtClean="0"/>
              <a:t> </a:t>
            </a:r>
            <a:endParaRPr lang="en-US" sz="1600" b="1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896796" y="1274207"/>
            <a:ext cx="34756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fa-IR" sz="1200" b="1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نویسندگان:</a:t>
            </a:r>
            <a:r>
              <a:rPr lang="fa-IR" sz="1200" dirty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sz="1200" dirty="0" smtClean="0">
                <a:solidFill>
                  <a:schemeClr val="accent6">
                    <a:lumMod val="50000"/>
                  </a:schemeClr>
                </a:solidFill>
                <a:cs typeface="B Nazanin" panose="00000400000000000000" pitchFamily="2" charset="-78"/>
              </a:rPr>
              <a:t> ایرج احمدی ، علی صیدخانی ، حسین فروزنده ، الهام رنجبر ، یوسف اسدالله </a:t>
            </a:r>
            <a:endParaRPr lang="en-US" sz="1200" dirty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624"/>
            <a:ext cx="1371600" cy="13923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26" name="AutoShape 2" descr="انواع رت | ژنیران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انواع رت | ژنیران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خرید موش یا رت آزمایشگاهی با نژادهای مختل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خرید موش یا رت آزمایشگاهی با نژادهای مختل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3" name="Picture 9" descr="C:\Users\S2192\Desktop\محمد مهدی\downloa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334500" y="0"/>
            <a:ext cx="2857500" cy="1600200"/>
          </a:xfrm>
          <a:prstGeom prst="rect">
            <a:avLst/>
          </a:prstGeom>
          <a:noFill/>
        </p:spPr>
      </p:pic>
      <p:pic>
        <p:nvPicPr>
          <p:cNvPr id="21" name="Picture 9" descr="C:\Users\S2192\Desktop\محمد مهدی\downloa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508984"/>
            <a:ext cx="2857500" cy="1349016"/>
          </a:xfrm>
          <a:prstGeom prst="rect">
            <a:avLst/>
          </a:prstGeom>
          <a:noFill/>
        </p:spPr>
      </p:pic>
      <p:sp>
        <p:nvSpPr>
          <p:cNvPr id="2" name="AutoShape 2" descr="‫شاتل باکس اتوماتیک با قابلیت اتصال به کامپیوتر - Active and Passive  Avoidance | MazeRouter‬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‫شاتل باکس اتوماتیک با قابلیت اتصال به کامپیوتر - Active and Passive  Avoidance | MazeRouter‬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0 تا 100 آزمون شاتل باکس ✓ جهت ارزیابی یادگیری و حافظه در حیوانات آزمایشگاه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0 تا 100 آزمون شاتل باکس ✓ جهت ارزیابی یادگیری و حافظه در حیوانات آزمایشگاه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0 تا 100 آزمون شاتل باکس ✓ جهت ارزیابی یادگیری و حافظه در حیوانات آزمایشگاه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شاتل باکس اتوماتیک با قابلیت اتصال به کامپیوتر - Active and Passive  Avoidance | MazeRou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شاتل باکس اتوماتیک با قابلیت اتصال به کامپیوتر - Active and Passive  Avoidance | MazeRout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21856" y="5475026"/>
            <a:ext cx="2857500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9819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9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209</TotalTime>
  <Words>179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Gallery</vt:lpstr>
      <vt:lpstr>بررسی تاثیر الئوروپین در مدل پیری زودرس القاء شده توسط دی گالاکتوز در بافت مغز موش رت آزمایشگاهی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بررسی ارتباط نابرابری اقتصادی در سلامت خودابراز درشهر ایلام و عوامل موثر بر آن با استفاده از مدل Oaxaca-Blinder decomposition در سال 1400 نویسندگان: محمد بازیار1، حجت الله کاکایی2، محسن جلیلیان3، امین میرزایی3، محمدعلی منصورنیا4، *رضا پاکزاد5، 6، 7، 8  ۱- گروه مدیریت و اقتصاد سلامت، دانشکده بهداشت، دانشگاه علوم پزشکی ایلام، ایلام، ایران.۲- گروه بهداشت حرفه ای، دانشکده بهداشت، دانشگاه علوم پزشکی ایلام، ایلام، ایران.3- گروه بهداشت عمومی، دانشکده بهداشت، دانشگاه علوم پزشکی ایلام، ایلام، ایران.4- گروه اپیدمیولوژی، دانشکده بهداشت، دانشگاه علوم پزشکی تهران، تهران، ایران.5- مرکز تحقیقات بهداشت و محیط زیست، دانشگاه علوم پزشکی ایلام، ایلام، ایران.۶- مرکز تحقیقات آسیب‌های روانی اجتماعی، دانشگاه علوم پزشکی ایلام، ایلام، ایران.۷- گروه اپیدمیولوژی، دانشکده بهداشت، دانشگاه علوم پزشکی ایلام، ایلام، ایران.8- کمیته تحقیقات دانشجویی، دانشگاه علوم پزشکی ایلام، ایلام، ایران.</dc:title>
  <dc:creator>m-pc</dc:creator>
  <cp:lastModifiedBy>S2192</cp:lastModifiedBy>
  <cp:revision>38</cp:revision>
  <dcterms:created xsi:type="dcterms:W3CDTF">2023-11-01T09:37:42Z</dcterms:created>
  <dcterms:modified xsi:type="dcterms:W3CDTF">2025-02-03T07:49:14Z</dcterms:modified>
</cp:coreProperties>
</file>