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257" r:id="rId2"/>
    <p:sldId id="296" r:id="rId3"/>
    <p:sldId id="297" r:id="rId4"/>
    <p:sldId id="298" r:id="rId5"/>
    <p:sldId id="300" r:id="rId6"/>
    <p:sldId id="288" r:id="rId7"/>
  </p:sldIdLst>
  <p:sldSz cx="12192000" cy="6858000"/>
  <p:notesSz cx="6858000" cy="9144000"/>
  <p:embeddedFontLst>
    <p:embeddedFont>
      <p:font typeface="B Nazanin" panose="00000400000000000000" pitchFamily="2" charset="-78"/>
      <p:regular r:id="rId9"/>
      <p:bold r:id="rId10"/>
    </p:embeddedFont>
    <p:embeddedFont>
      <p:font typeface="Calibri Light" panose="020F0302020204030204" pitchFamily="34" charset="0"/>
      <p:regular r:id="rId11"/>
      <p:italic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B Titr" panose="00000700000000000000" pitchFamily="2" charset="-78"/>
      <p:bold r:id="rId17"/>
    </p:embeddedFont>
  </p:embeddedFontLst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30" autoAdjust="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676B274F-FAA3-4F4C-A15B-B8AFBA32D337}" type="datetimeFigureOut">
              <a:rPr lang="fa-IR" smtClean="0"/>
              <a:t>14/01/1448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EA18A76-3CAF-4CBF-A4EA-EE3B5702310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74473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547F-C448-4244-9B50-F5B3320E7932}" type="datetimeFigureOut">
              <a:rPr lang="fa-IR" smtClean="0"/>
              <a:t>14/01/1448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E44A-F3DF-4906-9C66-4BD3E4A7A63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4642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547F-C448-4244-9B50-F5B3320E7932}" type="datetimeFigureOut">
              <a:rPr lang="fa-IR" smtClean="0"/>
              <a:t>14/01/1448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E44A-F3DF-4906-9C66-4BD3E4A7A63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15357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547F-C448-4244-9B50-F5B3320E7932}" type="datetimeFigureOut">
              <a:rPr lang="fa-IR" smtClean="0"/>
              <a:t>14/01/1448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E44A-F3DF-4906-9C66-4BD3E4A7A63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76043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547F-C448-4244-9B50-F5B3320E7932}" type="datetimeFigureOut">
              <a:rPr lang="fa-IR" smtClean="0"/>
              <a:t>14/01/1448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E44A-F3DF-4906-9C66-4BD3E4A7A63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28610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547F-C448-4244-9B50-F5B3320E7932}" type="datetimeFigureOut">
              <a:rPr lang="fa-IR" smtClean="0"/>
              <a:t>14/01/1448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E44A-F3DF-4906-9C66-4BD3E4A7A63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75086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547F-C448-4244-9B50-F5B3320E7932}" type="datetimeFigureOut">
              <a:rPr lang="fa-IR" smtClean="0"/>
              <a:t>14/01/1448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E44A-F3DF-4906-9C66-4BD3E4A7A63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5651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547F-C448-4244-9B50-F5B3320E7932}" type="datetimeFigureOut">
              <a:rPr lang="fa-IR" smtClean="0"/>
              <a:t>14/01/1448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E44A-F3DF-4906-9C66-4BD3E4A7A63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57303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547F-C448-4244-9B50-F5B3320E7932}" type="datetimeFigureOut">
              <a:rPr lang="fa-IR" smtClean="0"/>
              <a:t>14/01/1448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E44A-F3DF-4906-9C66-4BD3E4A7A63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63277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547F-C448-4244-9B50-F5B3320E7932}" type="datetimeFigureOut">
              <a:rPr lang="fa-IR" smtClean="0"/>
              <a:t>14/01/1448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E44A-F3DF-4906-9C66-4BD3E4A7A63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30638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547F-C448-4244-9B50-F5B3320E7932}" type="datetimeFigureOut">
              <a:rPr lang="fa-IR" smtClean="0"/>
              <a:t>14/01/1448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E44A-F3DF-4906-9C66-4BD3E4A7A63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11764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9547F-C448-4244-9B50-F5B3320E7932}" type="datetimeFigureOut">
              <a:rPr lang="fa-IR" smtClean="0"/>
              <a:t>14/01/1448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E44A-F3DF-4906-9C66-4BD3E4A7A63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02449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9547F-C448-4244-9B50-F5B3320E7932}" type="datetimeFigureOut">
              <a:rPr lang="fa-IR" smtClean="0"/>
              <a:t>14/01/1448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4E44A-F3DF-4906-9C66-4BD3E4A7A63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88619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85800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7" name="Picture 3" descr="bism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" y="391886"/>
            <a:ext cx="6019800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7B0D19-D633-4986-88E5-7FBDD002533F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6" name="Picture 5" descr="1E1_LogoUI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5947" y="115888"/>
            <a:ext cx="1355470" cy="1177335"/>
          </a:xfrm>
          <a:prstGeom prst="rect">
            <a:avLst/>
          </a:prstGeom>
          <a:noFill/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650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47"/>
    </mc:Choice>
    <mc:Fallback>
      <p:transition spd="slow" advTm="83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509" y="1825624"/>
            <a:ext cx="11560627" cy="4940935"/>
          </a:xfrm>
        </p:spPr>
        <p:txBody>
          <a:bodyPr>
            <a:normAutofit fontScale="92500" lnSpcReduction="20000"/>
          </a:bodyPr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fa-IR" dirty="0">
                <a:cs typeface="B Titr" panose="00000700000000000000" pitchFamily="2" charset="-78"/>
              </a:rPr>
              <a:t>عنوان طرح / پایان نامه </a:t>
            </a:r>
            <a:r>
              <a:rPr lang="fa-IR" dirty="0">
                <a:cs typeface="B Nazanin" pitchFamily="2" charset="-78"/>
              </a:rPr>
              <a:t>: بررسی وضعیت سواد سلامت و عوامل موثر بر آن در بزرگسالان استان ایلام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dirty="0">
                <a:cs typeface="B Titr" panose="00000700000000000000" pitchFamily="2" charset="-78"/>
              </a:rPr>
              <a:t>مجری طرح </a:t>
            </a:r>
            <a:r>
              <a:rPr lang="fa-IR" dirty="0">
                <a:cs typeface="B Nazanin" pitchFamily="2" charset="-78"/>
              </a:rPr>
              <a:t>: </a:t>
            </a:r>
            <a:r>
              <a:rPr lang="fa-IR" sz="2900" dirty="0">
                <a:cs typeface="B Nazanin" pitchFamily="2" charset="-78"/>
              </a:rPr>
              <a:t>دکتر رضا جوروند گروه بهداشت عمومی، دانشکده بهداشت، دانشگاه علوم پزشکی ایلام، ایلام، ایران 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dirty="0">
                <a:cs typeface="B Titr" panose="00000700000000000000" pitchFamily="2" charset="-78"/>
              </a:rPr>
              <a:t>همکاران طرح </a:t>
            </a:r>
            <a:r>
              <a:rPr lang="fa-IR" dirty="0">
                <a:cs typeface="B Nazanin" pitchFamily="2" charset="-78"/>
              </a:rPr>
              <a:t>: 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dirty="0">
                <a:cs typeface="B Nazanin" pitchFamily="2" charset="-78"/>
              </a:rPr>
              <a:t>صادق سرحدی، رئیس اداره خیرین و سازمان های مردم نهاد، دانشگاه علوم پزشکی ایلام، ایلام، ایران.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dirty="0">
                <a:cs typeface="B Nazanin" pitchFamily="2" charset="-78"/>
              </a:rPr>
              <a:t>دکتر جمیل صادقی فر، گروه مدیریت و اقتصاد، دانشکده بهداشت، دانشگاه علوم پزشکی ایلام، ایلام، ایران.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dirty="0">
                <a:cs typeface="B Nazanin" pitchFamily="2" charset="-78"/>
              </a:rPr>
              <a:t>امیدعلی غلامی، ارشد آموزش بهداشت، گروه بهداشت عمومی، دانشکده بهداشت، دانشگاه علوم پزشکی ایلام، ایلام، ایران.</a:t>
            </a:r>
          </a:p>
          <a:p>
            <a:pPr algn="just" rtl="1">
              <a:lnSpc>
                <a:spcPct val="150000"/>
              </a:lnSpc>
            </a:pPr>
            <a:endParaRPr lang="fa-IR" dirty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</a:pPr>
            <a:endParaRPr lang="fa-IR" dirty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</a:pPr>
            <a:endParaRPr lang="fa-IR" dirty="0">
              <a:cs typeface="B Nazanin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endParaRPr lang="fa-IR" dirty="0">
              <a:cs typeface="B Nazanin" pitchFamily="2" charset="-78"/>
            </a:endParaRPr>
          </a:p>
        </p:txBody>
      </p:sp>
      <p:pic>
        <p:nvPicPr>
          <p:cNvPr id="4" name="Picture 3" descr="1E1_LogoUI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94365" y="117566"/>
            <a:ext cx="2151017" cy="1515291"/>
          </a:xfrm>
          <a:prstGeom prst="rect">
            <a:avLst/>
          </a:prstGeom>
          <a:noFill/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173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936"/>
    </mc:Choice>
    <mc:Fallback>
      <p:transition spd="slow" advTm="449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31" y="1645920"/>
            <a:ext cx="11573692" cy="5055325"/>
          </a:xfrm>
        </p:spPr>
        <p:txBody>
          <a:bodyPr>
            <a:normAutofit/>
          </a:bodyPr>
          <a:lstStyle/>
          <a:p>
            <a:pPr marL="0" indent="0" algn="just" rtl="1">
              <a:lnSpc>
                <a:spcPct val="150000"/>
              </a:lnSpc>
              <a:buNone/>
            </a:pPr>
            <a:r>
              <a:rPr lang="fa-IR" dirty="0">
                <a:cs typeface="B Titr" panose="00000700000000000000" pitchFamily="2" charset="-78"/>
              </a:rPr>
              <a:t>گروه مخاطب </a:t>
            </a:r>
            <a:r>
              <a:rPr lang="fa-IR" dirty="0">
                <a:cs typeface="B Nazanin" pitchFamily="2" charset="-78"/>
              </a:rPr>
              <a:t>: </a:t>
            </a:r>
            <a:r>
              <a:rPr lang="fa-IR" dirty="0" smtClean="0">
                <a:cs typeface="B Nazanin" pitchFamily="2" charset="-78"/>
              </a:rPr>
              <a:t>ج</a:t>
            </a:r>
            <a:r>
              <a:rPr lang="fa-IR" dirty="0" smtClean="0">
                <a:cs typeface="B Nazanin" pitchFamily="2" charset="-78"/>
              </a:rPr>
              <a:t>معیت 65 – 18 سال</a:t>
            </a:r>
            <a:r>
              <a:rPr lang="fa-IR" dirty="0" smtClean="0">
                <a:cs typeface="B Nazanin" pitchFamily="2" charset="-78"/>
              </a:rPr>
              <a:t>، </a:t>
            </a:r>
            <a:r>
              <a:rPr lang="fa-IR" dirty="0">
                <a:cs typeface="B Nazanin" pitchFamily="2" charset="-78"/>
              </a:rPr>
              <a:t>مدیران و سیاستگزاران حوزه سلامت.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dirty="0">
                <a:cs typeface="B Titr" panose="00000700000000000000" pitchFamily="2" charset="-78"/>
              </a:rPr>
              <a:t>خبر پژوهش </a:t>
            </a:r>
            <a:r>
              <a:rPr lang="fa-IR" dirty="0">
                <a:cs typeface="B Nazanin" pitchFamily="2" charset="-78"/>
              </a:rPr>
              <a:t>: </a:t>
            </a:r>
            <a:r>
              <a:rPr lang="fa-IR" dirty="0" smtClean="0">
                <a:cs typeface="B Nazanin" pitchFamily="2" charset="-78"/>
              </a:rPr>
              <a:t>سواد سلامت تحت تاثیر مولفه های اجتماعی سلامت قرار دارد به نحوی که اقشار </a:t>
            </a:r>
            <a:r>
              <a:rPr lang="fa-IR" dirty="0">
                <a:cs typeface="B Nazanin" pitchFamily="2" charset="-78"/>
              </a:rPr>
              <a:t>آسیب پذیر به مراتب از سطح سواد پایین تری برخوردار </a:t>
            </a:r>
            <a:r>
              <a:rPr lang="fa-IR" dirty="0" smtClean="0">
                <a:cs typeface="B Nazanin" pitchFamily="2" charset="-78"/>
              </a:rPr>
              <a:t>ب</a:t>
            </a:r>
            <a:r>
              <a:rPr lang="fa-IR" dirty="0" smtClean="0">
                <a:cs typeface="B Nazanin" pitchFamily="2" charset="-78"/>
              </a:rPr>
              <a:t>ود</a:t>
            </a:r>
            <a:r>
              <a:rPr lang="fa-IR" dirty="0" smtClean="0">
                <a:cs typeface="B Nazanin" pitchFamily="2" charset="-78"/>
              </a:rPr>
              <a:t>ند</a:t>
            </a:r>
            <a:r>
              <a:rPr lang="fa-IR" dirty="0">
                <a:cs typeface="B Nazanin" pitchFamily="2" charset="-78"/>
              </a:rPr>
              <a:t>.  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dirty="0">
                <a:cs typeface="B Titr" panose="00000700000000000000" pitchFamily="2" charset="-78"/>
              </a:rPr>
              <a:t>پیام پژوهش </a:t>
            </a:r>
            <a:r>
              <a:rPr lang="fa-IR" dirty="0">
                <a:cs typeface="B Nazanin" pitchFamily="2" charset="-78"/>
              </a:rPr>
              <a:t>: نتایج مطالعه ی حاضر نشان داد </a:t>
            </a:r>
            <a:r>
              <a:rPr lang="fa-IR" dirty="0">
                <a:cs typeface="B Nazanin" pitchFamily="2" charset="-78"/>
              </a:rPr>
              <a:t>سواد سلامت </a:t>
            </a:r>
            <a:r>
              <a:rPr lang="fa-IR" dirty="0" smtClean="0">
                <a:cs typeface="B Nazanin" pitchFamily="2" charset="-78"/>
              </a:rPr>
              <a:t>شرکت کنندگان در مطالعه پائین </a:t>
            </a:r>
            <a:r>
              <a:rPr lang="fa-IR" dirty="0">
                <a:cs typeface="B Nazanin" pitchFamily="2" charset="-78"/>
              </a:rPr>
              <a:t>بود و اقشار آسیب پذیر به مراتب از سطح سواد پایین تری برخوردار </a:t>
            </a:r>
            <a:r>
              <a:rPr lang="fa-IR" dirty="0" smtClean="0">
                <a:cs typeface="B Nazanin" pitchFamily="2" charset="-78"/>
              </a:rPr>
              <a:t>بودند؛ لذا </a:t>
            </a:r>
            <a:r>
              <a:rPr lang="fa-IR" dirty="0">
                <a:cs typeface="B Nazanin" pitchFamily="2" charset="-78"/>
              </a:rPr>
              <a:t>به منظور کاهش پیامدهای منفی سواد سلامت ناکافی و ارتقای استانداردهای سلامت عمومی، پرداختن به موضوع سوادسلامت و ابعاد و عوامل موثر بر آن یک ضرورت اجتناب‌ناپذیر برای سیاست‌گذاران سلامت است.</a:t>
            </a:r>
            <a:endParaRPr lang="fa-IR" dirty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</a:pPr>
            <a:endParaRPr lang="fa-IR" dirty="0">
              <a:cs typeface="B Nazanin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endParaRPr lang="fa-IR" dirty="0">
              <a:cs typeface="B Nazanin" pitchFamily="2" charset="-78"/>
            </a:endParaRPr>
          </a:p>
        </p:txBody>
      </p:sp>
      <p:pic>
        <p:nvPicPr>
          <p:cNvPr id="4" name="Picture 3" descr="1E1_LogoUI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131" y="209006"/>
            <a:ext cx="1510938" cy="1280160"/>
          </a:xfrm>
          <a:prstGeom prst="rect">
            <a:avLst/>
          </a:prstGeom>
          <a:noFill/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52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104"/>
    </mc:Choice>
    <mc:Fallback>
      <p:transition spd="slow" advTm="1081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43" y="1384664"/>
            <a:ext cx="11599817" cy="5264330"/>
          </a:xfrm>
        </p:spPr>
        <p:txBody>
          <a:bodyPr>
            <a:normAutofit/>
          </a:bodyPr>
          <a:lstStyle/>
          <a:p>
            <a:pPr algn="just" rtl="1">
              <a:lnSpc>
                <a:spcPct val="150000"/>
              </a:lnSpc>
            </a:pPr>
            <a:r>
              <a:rPr lang="fa-IR" dirty="0" smtClean="0">
                <a:cs typeface="B Nazanin" pitchFamily="2" charset="-78"/>
              </a:rPr>
              <a:t>بر </a:t>
            </a:r>
            <a:r>
              <a:rPr lang="fa-IR" dirty="0">
                <a:cs typeface="B Nazanin" pitchFamily="2" charset="-78"/>
              </a:rPr>
              <a:t>اساس نتایج میانگین و انحراف معیار نمره سواد سلامت کلی </a:t>
            </a:r>
            <a:r>
              <a:rPr lang="fa-IR" dirty="0" smtClean="0">
                <a:cs typeface="B Nazanin" pitchFamily="2" charset="-78"/>
              </a:rPr>
              <a:t>21/66±31/17 </a:t>
            </a:r>
            <a:r>
              <a:rPr lang="fa-IR" dirty="0">
                <a:cs typeface="B Nazanin" pitchFamily="2" charset="-78"/>
              </a:rPr>
              <a:t>بود و فقط 8 درصد دارای سواد سلامت کافی و عالی بودند. در سطح بندی سواد سلامت شرکت کنندگان، 1705 نفر (80.68%) سواد سلامت ضعیف، 236 نفر (11.20%) سواد سلامت متوسط، 138 نفر (6.53%) سواد سلامت خوب و تنها 34 نفر (1.59%) سواد سلامت عالی داشتند. </a:t>
            </a:r>
            <a:endParaRPr lang="fa-IR" dirty="0" smtClean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fa-IR" dirty="0" smtClean="0">
                <a:cs typeface="B Nazanin" pitchFamily="2" charset="-78"/>
              </a:rPr>
              <a:t>وضعیت‌تاهل</a:t>
            </a:r>
            <a:r>
              <a:rPr lang="fa-IR" dirty="0">
                <a:cs typeface="B Nazanin" pitchFamily="2" charset="-78"/>
              </a:rPr>
              <a:t>، سن، میزان‌تحصیلات، شغل و میزان درآمد متغیرهای اصلی دموگرافیک دارای ارتباط معنادار با سواد سلامت کلی بودند.</a:t>
            </a:r>
            <a:endParaRPr lang="fa-IR" dirty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</a:pPr>
            <a:endParaRPr lang="fa-IR" dirty="0">
              <a:cs typeface="B Nazanin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endParaRPr lang="fa-IR" dirty="0">
              <a:cs typeface="B Nazanin" pitchFamily="2" charset="-78"/>
            </a:endParaRPr>
          </a:p>
        </p:txBody>
      </p:sp>
      <p:pic>
        <p:nvPicPr>
          <p:cNvPr id="4" name="Picture 3" descr="1E1_LogoUI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5943" y="235132"/>
            <a:ext cx="1419498" cy="1058091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9437720" y="502567"/>
            <a:ext cx="20425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800" dirty="0">
                <a:solidFill>
                  <a:prstClr val="black"/>
                </a:solidFill>
                <a:cs typeface="B Titr" panose="00000700000000000000" pitchFamily="2" charset="-78"/>
              </a:rPr>
              <a:t>نتایج پژوهش </a:t>
            </a:r>
            <a:r>
              <a:rPr lang="fa-IR" sz="2800" dirty="0">
                <a:solidFill>
                  <a:prstClr val="black"/>
                </a:solidFill>
                <a:cs typeface="B Nazanin" pitchFamily="2" charset="-78"/>
              </a:rPr>
              <a:t>: </a:t>
            </a:r>
            <a:endParaRPr lang="fa-IR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887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008"/>
    </mc:Choice>
    <mc:Fallback>
      <p:transition spd="slow" advTm="830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509" y="1436914"/>
            <a:ext cx="11599817" cy="5251269"/>
          </a:xfrm>
        </p:spPr>
        <p:txBody>
          <a:bodyPr>
            <a:normAutofit/>
          </a:bodyPr>
          <a:lstStyle/>
          <a:p>
            <a:pPr marL="0" indent="0" algn="just" rtl="1">
              <a:lnSpc>
                <a:spcPct val="150000"/>
              </a:lnSpc>
              <a:buNone/>
            </a:pPr>
            <a:r>
              <a:rPr lang="fa-IR" dirty="0">
                <a:cs typeface="B Nazanin" pitchFamily="2" charset="-78"/>
              </a:rPr>
              <a:t>پیشنهاد می‌گردد طراحی مداخلات آموزش و اجرای کمپین های اطلاع رسانی با استفاده از ظرفیت رسانه‌های جمعی و شبکه های اجتماعی در دستور کار نظام سلامت قرار گیرد ضمن اینکه بهورزان و مراقبین سلامت، نیز می توانند برنامه‌های آموزشی جهت ارتقاء سطح سواد سلامت مراجعین در حیطه های مختلف سلامت را در سطح خانه های بهداشت، پایگاه‌های بهداشت و مراکز جامع سلامت اجرا کنند.</a:t>
            </a:r>
          </a:p>
          <a:p>
            <a:pPr marL="0" marR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fa-I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لینک مقاله :</a:t>
            </a:r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https://payavard.tums.ac.ir/article-1-7509-fa.html</a:t>
            </a:r>
            <a:endParaRPr lang="fa-IR" dirty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</a:pPr>
            <a:endParaRPr lang="fa-IR" dirty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</a:pPr>
            <a:endParaRPr lang="fa-IR" dirty="0">
              <a:cs typeface="B Nazanin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endParaRPr lang="fa-IR" dirty="0">
              <a:cs typeface="B Nazanin" pitchFamily="2" charset="-78"/>
            </a:endParaRPr>
          </a:p>
        </p:txBody>
      </p:sp>
      <p:pic>
        <p:nvPicPr>
          <p:cNvPr id="4" name="Picture 3" descr="1E1_LogoUI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7233" y="156755"/>
            <a:ext cx="1654629" cy="1123405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6558466" y="381783"/>
            <a:ext cx="4523995" cy="6848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rtl="1">
              <a:lnSpc>
                <a:spcPct val="150000"/>
              </a:lnSpc>
              <a:spcBef>
                <a:spcPts val="1000"/>
              </a:spcBef>
            </a:pPr>
            <a:r>
              <a:rPr lang="fa-IR" sz="2800" dirty="0">
                <a:solidFill>
                  <a:prstClr val="black"/>
                </a:solidFill>
                <a:cs typeface="B Titr" panose="00000700000000000000" pitchFamily="2" charset="-78"/>
              </a:rPr>
              <a:t>پیشنهاد کاربرد برای نتایج پژوهش </a:t>
            </a:r>
            <a:r>
              <a:rPr lang="fa-IR" sz="2800" dirty="0">
                <a:solidFill>
                  <a:prstClr val="black"/>
                </a:solidFill>
                <a:cs typeface="B Nazanin" pitchFamily="2" charset="-78"/>
              </a:rPr>
              <a:t>: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702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944"/>
    </mc:Choice>
    <mc:Fallback>
      <p:transition spd="slow" advTm="679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9875" y="849086"/>
            <a:ext cx="9100060" cy="840199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r" rtl="1"/>
            <a:r>
              <a:rPr lang="fa-IR" dirty="0">
                <a:solidFill>
                  <a:srgbClr val="FF0000"/>
                </a:solidFill>
                <a:cs typeface="B Nazanin" panose="00000400000000000000" pitchFamily="2" charset="-78"/>
              </a:rPr>
              <a:t>سپاس بابت توجه تان</a:t>
            </a:r>
            <a:endParaRPr lang="en-US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233749"/>
            <a:ext cx="11492345" cy="4457996"/>
          </a:xfrm>
        </p:spPr>
      </p:pic>
      <p:pic>
        <p:nvPicPr>
          <p:cNvPr id="5" name="Picture 4" descr="1E1_LogoUI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901" y="352062"/>
            <a:ext cx="1642654" cy="1451207"/>
          </a:xfrm>
          <a:prstGeom prst="rect">
            <a:avLst/>
          </a:prstGeom>
          <a:noFill/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10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328"/>
    </mc:Choice>
    <mc:Fallback>
      <p:transition spd="slow" advTm="123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398</Words>
  <Application>Microsoft Office PowerPoint</Application>
  <PresentationFormat>Widescreen</PresentationFormat>
  <Paragraphs>21</Paragraphs>
  <Slides>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B Nazanin</vt:lpstr>
      <vt:lpstr>Calibri Light</vt:lpstr>
      <vt:lpstr>Calibri</vt:lpstr>
      <vt:lpstr>B Titr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سپاس بابت توجه تان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53</cp:revision>
  <dcterms:created xsi:type="dcterms:W3CDTF">2019-02-16T19:18:08Z</dcterms:created>
  <dcterms:modified xsi:type="dcterms:W3CDTF">2026-06-29T19:39:06Z</dcterms:modified>
</cp:coreProperties>
</file>