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2" r:id="rId4"/>
    <p:sldId id="269" r:id="rId5"/>
    <p:sldId id="260" r:id="rId6"/>
    <p:sldId id="270" r:id="rId7"/>
    <p:sldId id="268" r:id="rId8"/>
    <p:sldId id="274" r:id="rId9"/>
    <p:sldId id="272" r:id="rId10"/>
    <p:sldId id="273" r:id="rId11"/>
    <p:sldId id="271" r:id="rId12"/>
  </p:sldIdLst>
  <p:sldSz cx="12192000" cy="6858000"/>
  <p:notesSz cx="6858000" cy="9144000"/>
  <p:defaultTextStyle>
    <a:defPPr>
      <a:defRPr lang="fa-I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5"/>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84510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357572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5FCBEF">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5FCBEF">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846231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67575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
        <p:nvSpPr>
          <p:cNvPr id="24" name="TextBox 23"/>
          <p:cNvSpPr txBox="1"/>
          <p:nvPr/>
        </p:nvSpPr>
        <p:spPr>
          <a:xfrm>
            <a:off x="541871" y="790378"/>
            <a:ext cx="609600" cy="584776"/>
          </a:xfrm>
          <a:prstGeom prst="rect">
            <a:avLst/>
          </a:prstGeom>
        </p:spPr>
        <p:txBody>
          <a:bodyPr vert="horz" lIns="91440" tIns="45720" rIns="91440" bIns="45720" rtlCol="0" anchor="ctr">
            <a:no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5FCBEF">
                    <a:lumMod val="60000"/>
                    <a:lumOff val="40000"/>
                  </a:srgbClr>
                </a:solidFill>
                <a:effectLst/>
                <a:uLnTx/>
                <a:uFillTx/>
                <a:latin typeface="Arial"/>
                <a:ea typeface="+mn-ea"/>
                <a:cs typeface="+mn-cs"/>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w="3175" cmpd="sng">
                  <a:noFill/>
                </a:ln>
                <a:solidFill>
                  <a:srgbClr val="5FCBEF">
                    <a:lumMod val="60000"/>
                    <a:lumOff val="40000"/>
                  </a:srgbClr>
                </a:solidFill>
                <a:effectLst/>
                <a:uLnTx/>
                <a:uFillTx/>
                <a:latin typeface="Arial"/>
                <a:ea typeface="+mn-ea"/>
                <a:cs typeface="+mn-cs"/>
              </a:rPr>
              <a:t>”</a:t>
            </a:r>
          </a:p>
        </p:txBody>
      </p:sp>
    </p:spTree>
    <p:extLst>
      <p:ext uri="{BB962C8B-B14F-4D97-AF65-F5344CB8AC3E}">
        <p14:creationId xmlns:p14="http://schemas.microsoft.com/office/powerpoint/2010/main" val="29518881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997594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778884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4" y="609601"/>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1"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268873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052182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9"/>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1546622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5"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69" y="2160590"/>
            <a:ext cx="4184035"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4213940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6"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6" y="2737247"/>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5" y="2737247"/>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29107062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812214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749925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2" y="514926"/>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5"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186542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5"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5"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B6F15528-21DE-4FAA-801E-634DDDAF4B2B}" type="slidenum">
              <a:rPr lang="en-US" smtClean="0">
                <a:solidFill>
                  <a:srgbClr val="90C226"/>
                </a:solidFill>
              </a:rPr>
              <a:pPr/>
              <a:t>‹#›</a:t>
            </a:fld>
            <a:endParaRPr lang="en-US">
              <a:solidFill>
                <a:srgbClr val="90C226"/>
              </a:solidFill>
            </a:endParaRPr>
          </a:p>
        </p:txBody>
      </p:sp>
      <p:sp>
        <p:nvSpPr>
          <p:cNvPr id="5" name="Date Placeholder 4"/>
          <p:cNvSpPr>
            <a:spLocks noGrp="1"/>
          </p:cNvSpPr>
          <p:nvPr>
            <p:ph type="dt" sz="half" idx="10"/>
          </p:nvPr>
        </p:nvSpPr>
        <p:spPr/>
        <p:txBody>
          <a:body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Tree>
    <p:extLst>
      <p:ext uri="{BB962C8B-B14F-4D97-AF65-F5344CB8AC3E}">
        <p14:creationId xmlns:p14="http://schemas.microsoft.com/office/powerpoint/2010/main" val="94558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5"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5" y="2160590"/>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4"/>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D8BD707-D9CF-40AE-B4C6-C98DA3205C09}" type="datetimeFigureOut">
              <a:rPr lang="en-US" smtClean="0">
                <a:solidFill>
                  <a:prstClr val="black">
                    <a:tint val="75000"/>
                  </a:prstClr>
                </a:solidFill>
              </a:rPr>
              <a:pPr/>
              <a:t>8/30/2025</a:t>
            </a:fld>
            <a:endParaRPr lang="en-US">
              <a:solidFill>
                <a:prstClr val="black">
                  <a:tint val="75000"/>
                </a:prstClr>
              </a:solidFill>
            </a:endParaRPr>
          </a:p>
        </p:txBody>
      </p:sp>
      <p:sp>
        <p:nvSpPr>
          <p:cNvPr id="5" name="Footer Placeholder 4"/>
          <p:cNvSpPr>
            <a:spLocks noGrp="1"/>
          </p:cNvSpPr>
          <p:nvPr>
            <p:ph type="ftr" sz="quarter" idx="3"/>
          </p:nvPr>
        </p:nvSpPr>
        <p:spPr>
          <a:xfrm>
            <a:off x="677335" y="6041364"/>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8590664" y="6041364"/>
            <a:ext cx="683339" cy="365125"/>
          </a:xfrm>
          <a:prstGeom prst="rect">
            <a:avLst/>
          </a:prstGeom>
        </p:spPr>
        <p:txBody>
          <a:bodyPr vert="horz" lIns="91440" tIns="45720" rIns="91440" bIns="45720" rtlCol="0" anchor="ctr"/>
          <a:lstStyle>
            <a:lvl1pPr algn="r">
              <a:defRPr sz="900">
                <a:solidFill>
                  <a:schemeClr val="accent1"/>
                </a:solidFill>
              </a:defRPr>
            </a:lvl1pPr>
          </a:lstStyle>
          <a:p>
            <a:fld id="{B6F15528-21DE-4FAA-801E-634DDDAF4B2B}" type="slidenum">
              <a:rPr lang="en-US" smtClean="0">
                <a:solidFill>
                  <a:srgbClr val="90C226"/>
                </a:solidFill>
              </a:rPr>
              <a:pPr/>
              <a:t>‹#›</a:t>
            </a:fld>
            <a:endParaRPr lang="en-US">
              <a:solidFill>
                <a:srgbClr val="90C226"/>
              </a:solidFill>
            </a:endParaRPr>
          </a:p>
        </p:txBody>
      </p:sp>
    </p:spTree>
    <p:extLst>
      <p:ext uri="{BB962C8B-B14F-4D97-AF65-F5344CB8AC3E}">
        <p14:creationId xmlns:p14="http://schemas.microsoft.com/office/powerpoint/2010/main" val="3232700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5798127"/>
          </a:xfrm>
        </p:spPr>
        <p:txBody>
          <a:bodyPr/>
          <a:lstStyle/>
          <a:p>
            <a:pPr marL="0" indent="0" algn="ctr" rtl="1">
              <a:buNone/>
            </a:pPr>
            <a:r>
              <a:rPr lang="fa-IR" sz="2400" dirty="0">
                <a:latin typeface="Times New Roman" pitchFamily="18" charset="0"/>
                <a:cs typeface="B Zar" pitchFamily="2" charset="-78"/>
              </a:rPr>
              <a:t>مرکز تحقیقات میکروب شناسی بالینی، دانشگاه علوم پزشکی ایلام</a:t>
            </a:r>
          </a:p>
          <a:p>
            <a:pPr algn="ctr"/>
            <a:endParaRPr lang="fa-IR" dirty="0">
              <a:latin typeface="Times New Roman" pitchFamily="18" charset="0"/>
            </a:endParaRPr>
          </a:p>
          <a:p>
            <a:pPr marL="0" indent="0">
              <a:lnSpc>
                <a:spcPct val="150000"/>
              </a:lnSpc>
              <a:buClr>
                <a:srgbClr val="90C226"/>
              </a:buClr>
              <a:buNone/>
              <a:defRPr/>
            </a:pPr>
            <a:endParaRPr lang="fa-IR" b="1" dirty="0">
              <a:solidFill>
                <a:prstClr val="black">
                  <a:lumMod val="75000"/>
                  <a:lumOff val="25000"/>
                </a:prstClr>
              </a:solidFill>
              <a:cs typeface="B Zar" pitchFamily="2" charset="-78"/>
            </a:endParaRPr>
          </a:p>
          <a:p>
            <a:pPr marL="457200">
              <a:lnSpc>
                <a:spcPct val="150000"/>
              </a:lnSpc>
              <a:spcAft>
                <a:spcPts val="1000"/>
              </a:spcAft>
            </a:pPr>
            <a:endParaRPr lang="fa-IR" b="1" dirty="0">
              <a:latin typeface="Times New Roman" panose="02020603050405020304" pitchFamily="18" charset="0"/>
              <a:ea typeface="Calibri" panose="020F0502020204030204" pitchFamily="34" charset="0"/>
              <a:cs typeface="Arial" panose="020B0604020202020204" pitchFamily="34" charset="0"/>
            </a:endParaRPr>
          </a:p>
          <a:p>
            <a:pPr marL="457200">
              <a:lnSpc>
                <a:spcPct val="150000"/>
              </a:lnSpc>
              <a:spcAft>
                <a:spcPts val="1000"/>
              </a:spcAft>
            </a:pPr>
            <a:endParaRPr lang="fa-IR" b="1" dirty="0">
              <a:latin typeface="Times New Roman" panose="02020603050405020304" pitchFamily="18" charset="0"/>
              <a:ea typeface="Calibri" panose="020F0502020204030204" pitchFamily="34" charset="0"/>
              <a:cs typeface="Arial" panose="020B0604020202020204" pitchFamily="34" charset="0"/>
            </a:endParaRPr>
          </a:p>
          <a:p>
            <a:pPr marL="457200">
              <a:lnSpc>
                <a:spcPct val="150000"/>
              </a:lnSpc>
              <a:spcAft>
                <a:spcPts val="1000"/>
              </a:spcAft>
            </a:pPr>
            <a:endParaRPr lang="fa-IR" b="1" dirty="0">
              <a:latin typeface="Times New Roman" panose="02020603050405020304" pitchFamily="18" charset="0"/>
              <a:ea typeface="Calibri" panose="020F0502020204030204" pitchFamily="34" charset="0"/>
              <a:cs typeface="Arial" panose="020B0604020202020204" pitchFamily="34" charset="0"/>
            </a:endParaRPr>
          </a:p>
          <a:p>
            <a:pPr marL="0" indent="0">
              <a:lnSpc>
                <a:spcPct val="150000"/>
              </a:lnSpc>
              <a:buClr>
                <a:srgbClr val="90C226"/>
              </a:buClr>
              <a:buNone/>
              <a:defRPr/>
            </a:pPr>
            <a:endParaRPr lang="fa-IR" b="1" dirty="0">
              <a:solidFill>
                <a:prstClr val="black">
                  <a:lumMod val="75000"/>
                  <a:lumOff val="25000"/>
                </a:prstClr>
              </a:solidFill>
              <a:cs typeface="B Zar" pitchFamily="2" charset="-78"/>
            </a:endParaRPr>
          </a:p>
        </p:txBody>
      </p:sp>
      <p:sp>
        <p:nvSpPr>
          <p:cNvPr id="4" name="Rectangle 3"/>
          <p:cNvSpPr/>
          <p:nvPr/>
        </p:nvSpPr>
        <p:spPr>
          <a:xfrm>
            <a:off x="2424545" y="-1336964"/>
            <a:ext cx="8186922" cy="2888673"/>
          </a:xfrm>
          <a:prstGeom prst="rect">
            <a:avLst/>
          </a:prstGeom>
          <a:noFill/>
        </p:spPr>
        <p:txBody>
          <a:bodyPr spcFirstLastPara="1" wrap="square" lIns="91440" tIns="45720" rIns="91440" bIns="45720" numCol="1">
            <a:prstTxWarp prst="textArchDown">
              <a:avLst/>
            </a:prstTxWarp>
            <a:spAutoFit/>
          </a:bodyPr>
          <a:lstStyle/>
          <a:p>
            <a:pPr marL="342900" indent="-342900" algn="ctr" defTabSz="457200" rtl="1">
              <a:spcBef>
                <a:spcPts val="1000"/>
              </a:spcBef>
              <a:buClr>
                <a:srgbClr val="90C226"/>
              </a:buClr>
              <a:buSzPct val="80000"/>
            </a:pPr>
            <a:r>
              <a:rPr lang="en-US" sz="2400" b="1" dirty="0">
                <a:ln w="12700" cmpd="sng">
                  <a:solidFill>
                    <a:srgbClr val="E76618"/>
                  </a:solidFill>
                  <a:prstDash val="solid"/>
                </a:ln>
                <a:gradFill>
                  <a:gsLst>
                    <a:gs pos="0">
                      <a:srgbClr val="E76618"/>
                    </a:gs>
                    <a:gs pos="4000">
                      <a:srgbClr val="E76618">
                        <a:lumMod val="60000"/>
                        <a:lumOff val="40000"/>
                      </a:srgbClr>
                    </a:gs>
                    <a:gs pos="87000">
                      <a:srgbClr val="E76618">
                        <a:lumMod val="20000"/>
                        <a:lumOff val="80000"/>
                      </a:srgbClr>
                    </a:gs>
                  </a:gsLst>
                  <a:lin ang="5400000"/>
                </a:gradFill>
                <a:latin typeface="Times New Roman" pitchFamily="18" charset="0"/>
                <a:cs typeface="Times New Roman" pitchFamily="18" charset="0"/>
              </a:rPr>
              <a:t>Clinical Microbiology Research Center, </a:t>
            </a:r>
            <a:r>
              <a:rPr lang="en-US" sz="2400" b="1" dirty="0" err="1">
                <a:ln w="12700" cmpd="sng">
                  <a:solidFill>
                    <a:srgbClr val="E76618"/>
                  </a:solidFill>
                  <a:prstDash val="solid"/>
                </a:ln>
                <a:gradFill>
                  <a:gsLst>
                    <a:gs pos="0">
                      <a:srgbClr val="E76618"/>
                    </a:gs>
                    <a:gs pos="4000">
                      <a:srgbClr val="E76618">
                        <a:lumMod val="60000"/>
                        <a:lumOff val="40000"/>
                      </a:srgbClr>
                    </a:gs>
                    <a:gs pos="87000">
                      <a:srgbClr val="E76618">
                        <a:lumMod val="20000"/>
                        <a:lumOff val="80000"/>
                      </a:srgbClr>
                    </a:gs>
                  </a:gsLst>
                  <a:lin ang="5400000"/>
                </a:gradFill>
                <a:latin typeface="Times New Roman" pitchFamily="18" charset="0"/>
                <a:cs typeface="Times New Roman" pitchFamily="18" charset="0"/>
              </a:rPr>
              <a:t>Ilam</a:t>
            </a:r>
            <a:r>
              <a:rPr lang="en-US" sz="2400" b="1" dirty="0">
                <a:ln w="12700" cmpd="sng">
                  <a:solidFill>
                    <a:srgbClr val="E76618"/>
                  </a:solidFill>
                  <a:prstDash val="solid"/>
                </a:ln>
                <a:gradFill>
                  <a:gsLst>
                    <a:gs pos="0">
                      <a:srgbClr val="E76618"/>
                    </a:gs>
                    <a:gs pos="4000">
                      <a:srgbClr val="E76618">
                        <a:lumMod val="60000"/>
                        <a:lumOff val="40000"/>
                      </a:srgbClr>
                    </a:gs>
                    <a:gs pos="87000">
                      <a:srgbClr val="E76618">
                        <a:lumMod val="20000"/>
                        <a:lumOff val="80000"/>
                      </a:srgbClr>
                    </a:gs>
                  </a:gsLst>
                  <a:lin ang="5400000"/>
                </a:gradFill>
                <a:latin typeface="Times New Roman" pitchFamily="18" charset="0"/>
                <a:cs typeface="Times New Roman" pitchFamily="18" charset="0"/>
              </a:rPr>
              <a:t> University of Medical Sciences, </a:t>
            </a:r>
            <a:r>
              <a:rPr lang="en-US" sz="2400" b="1" dirty="0" err="1">
                <a:ln w="12700" cmpd="sng">
                  <a:solidFill>
                    <a:srgbClr val="E76618"/>
                  </a:solidFill>
                  <a:prstDash val="solid"/>
                </a:ln>
                <a:gradFill>
                  <a:gsLst>
                    <a:gs pos="0">
                      <a:srgbClr val="E76618"/>
                    </a:gs>
                    <a:gs pos="4000">
                      <a:srgbClr val="E76618">
                        <a:lumMod val="60000"/>
                        <a:lumOff val="40000"/>
                      </a:srgbClr>
                    </a:gs>
                    <a:gs pos="87000">
                      <a:srgbClr val="E76618">
                        <a:lumMod val="20000"/>
                        <a:lumOff val="80000"/>
                      </a:srgbClr>
                    </a:gs>
                  </a:gsLst>
                  <a:lin ang="5400000"/>
                </a:gradFill>
                <a:latin typeface="Times New Roman" pitchFamily="18" charset="0"/>
                <a:cs typeface="Times New Roman" pitchFamily="18" charset="0"/>
              </a:rPr>
              <a:t>Ilam</a:t>
            </a:r>
            <a:r>
              <a:rPr lang="en-US" sz="2400" b="1" dirty="0">
                <a:ln w="12700" cmpd="sng">
                  <a:solidFill>
                    <a:srgbClr val="E76618"/>
                  </a:solidFill>
                  <a:prstDash val="solid"/>
                </a:ln>
                <a:gradFill>
                  <a:gsLst>
                    <a:gs pos="0">
                      <a:srgbClr val="E76618"/>
                    </a:gs>
                    <a:gs pos="4000">
                      <a:srgbClr val="E76618">
                        <a:lumMod val="60000"/>
                        <a:lumOff val="40000"/>
                      </a:srgbClr>
                    </a:gs>
                    <a:gs pos="87000">
                      <a:srgbClr val="E76618">
                        <a:lumMod val="20000"/>
                        <a:lumOff val="80000"/>
                      </a:srgbClr>
                    </a:gs>
                  </a:gsLst>
                  <a:lin ang="5400000"/>
                </a:gradFill>
                <a:latin typeface="Times New Roman" pitchFamily="18" charset="0"/>
                <a:cs typeface="Times New Roman" pitchFamily="18" charset="0"/>
              </a:rPr>
              <a:t>, Iran</a:t>
            </a:r>
          </a:p>
        </p:txBody>
      </p:sp>
      <p:sp>
        <p:nvSpPr>
          <p:cNvPr id="5" name="Content Placeholder 2"/>
          <p:cNvSpPr txBox="1">
            <a:spLocks/>
          </p:cNvSpPr>
          <p:nvPr/>
        </p:nvSpPr>
        <p:spPr>
          <a:xfrm>
            <a:off x="0" y="554182"/>
            <a:ext cx="12192000" cy="6303818"/>
          </a:xfrm>
          <a:prstGeom prst="rect">
            <a:avLst/>
          </a:prstGeom>
        </p:spPr>
        <p:txBody>
          <a:bodyPr vert="horz" lIns="91440" tIns="45720" rIns="91440" bIns="45720" rtlCol="0">
            <a:normAutofit/>
          </a:bodyPr>
          <a:lst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lgn="just">
              <a:lnSpc>
                <a:spcPct val="150000"/>
              </a:lnSpc>
              <a:buSzPts val="1000"/>
              <a:buFont typeface="Wingdings" panose="05000000000000000000" pitchFamily="2" charset="2"/>
              <a:buChar char="ü"/>
              <a:tabLst>
                <a:tab pos="457200" algn="l"/>
              </a:tabLst>
            </a:pPr>
            <a:endParaRPr lang="fa-IR" sz="2100" b="1" dirty="0">
              <a:solidFill>
                <a:srgbClr val="002060"/>
              </a:solidFill>
              <a:latin typeface="Times New Roman" panose="02020603050405020304" pitchFamily="18" charset="0"/>
              <a:ea typeface="Calibri" panose="020F0502020204030204" pitchFamily="34" charset="0"/>
              <a:cs typeface="B Nazanin" panose="00000400000000000000" pitchFamily="2" charset="-78"/>
            </a:endParaRPr>
          </a:p>
          <a:p>
            <a:pPr algn="just">
              <a:lnSpc>
                <a:spcPct val="150000"/>
              </a:lnSpc>
              <a:buSzPts val="1000"/>
              <a:buFont typeface="Wingdings" panose="05000000000000000000" pitchFamily="2" charset="2"/>
              <a:buChar char="ü"/>
              <a:tabLst>
                <a:tab pos="457200" algn="l"/>
              </a:tabLst>
            </a:pPr>
            <a:endParaRPr lang="fa-IR" sz="2100" b="1" dirty="0">
              <a:solidFill>
                <a:srgbClr val="002060"/>
              </a:solidFill>
              <a:latin typeface="Times New Roman" panose="02020603050405020304" pitchFamily="18" charset="0"/>
              <a:ea typeface="Calibri" panose="020F0502020204030204" pitchFamily="34" charset="0"/>
              <a:cs typeface="B Nazanin" panose="00000400000000000000" pitchFamily="2" charset="-78"/>
            </a:endParaRPr>
          </a:p>
          <a:p>
            <a:pPr marL="0" indent="0" algn="ctr">
              <a:lnSpc>
                <a:spcPct val="150000"/>
              </a:lnSpc>
              <a:buSzPts val="1000"/>
              <a:buNone/>
              <a:tabLst>
                <a:tab pos="457200" algn="l"/>
              </a:tabLst>
            </a:pPr>
            <a:r>
              <a:rPr lang="fa-IR" sz="2100" b="1" dirty="0">
                <a:solidFill>
                  <a:srgbClr val="002060"/>
                </a:solidFill>
                <a:latin typeface="Times New Roman" panose="02020603050405020304" pitchFamily="18" charset="0"/>
                <a:ea typeface="Calibri" panose="020F0502020204030204" pitchFamily="34" charset="0"/>
                <a:cs typeface="B Nazanin" panose="00000400000000000000" pitchFamily="2" charset="-78"/>
              </a:rPr>
              <a:t>عنوان طرح:</a:t>
            </a:r>
          </a:p>
          <a:p>
            <a:pPr marL="0" indent="0" algn="ctr">
              <a:lnSpc>
                <a:spcPct val="150000"/>
              </a:lnSpc>
              <a:buSzPts val="1000"/>
              <a:buNone/>
              <a:tabLst>
                <a:tab pos="457200" algn="l"/>
              </a:tabLst>
            </a:pPr>
            <a:r>
              <a:rPr lang="fa-IR" sz="1600" b="1" dirty="0">
                <a:cs typeface="B Nazanin" panose="00000400000000000000" pitchFamily="2" charset="-78"/>
              </a:rPr>
              <a:t>            </a:t>
            </a:r>
            <a:r>
              <a:rPr lang="ar-SA" sz="1600" b="1" dirty="0">
                <a:cs typeface="B Nazanin" panose="00000400000000000000" pitchFamily="2" charset="-78"/>
              </a:rPr>
              <a:t>ارزیابی سکونس تایپ های مختلف ایزوله های هایپر ویرولانت کلبسیلا نمونیه با استفاده از توالی یابی لوکوس های چند گانه</a:t>
            </a:r>
            <a:r>
              <a:rPr lang="en-US" sz="1400" b="1" dirty="0">
                <a:latin typeface="Times New Roman" panose="02020603050405020304" pitchFamily="18" charset="0"/>
                <a:cs typeface="Times New Roman" panose="02020603050405020304" pitchFamily="18" charset="0"/>
              </a:rPr>
              <a:t>MLST</a:t>
            </a:r>
            <a:r>
              <a:rPr lang="en-US" sz="1600" b="1" dirty="0">
                <a:cs typeface="B Nazanin" panose="00000400000000000000" pitchFamily="2" charset="-78"/>
              </a:rPr>
              <a:t>) </a:t>
            </a:r>
            <a:r>
              <a:rPr lang="fa-IR" sz="1600" b="1" dirty="0">
                <a:cs typeface="B Nazanin" panose="00000400000000000000" pitchFamily="2" charset="-78"/>
              </a:rPr>
              <a:t> )</a:t>
            </a:r>
            <a:r>
              <a:rPr lang="ar-SA" sz="1600" b="1" dirty="0">
                <a:cs typeface="B Nazanin" panose="00000400000000000000" pitchFamily="2" charset="-78"/>
              </a:rPr>
              <a:t>در بیمارستانهای شهر ایلام</a:t>
            </a:r>
            <a:endParaRPr lang="fa-IR" sz="1600" b="1" dirty="0">
              <a:cs typeface="B Nazanin" panose="00000400000000000000" pitchFamily="2" charset="-78"/>
            </a:endParaRPr>
          </a:p>
          <a:p>
            <a:pPr algn="ctr">
              <a:lnSpc>
                <a:spcPct val="150000"/>
              </a:lnSpc>
              <a:buSzPts val="1000"/>
              <a:buFont typeface="Wingdings" panose="05000000000000000000" pitchFamily="2" charset="2"/>
              <a:buChar char="ü"/>
              <a:tabLst>
                <a:tab pos="457200" algn="l"/>
              </a:tabLst>
            </a:pPr>
            <a:endParaRPr lang="fa-IR" sz="1600" b="1" dirty="0">
              <a:cs typeface="B Nazanin" panose="00000400000000000000" pitchFamily="2" charset="-78"/>
            </a:endParaRPr>
          </a:p>
          <a:p>
            <a:pPr algn="ctr">
              <a:lnSpc>
                <a:spcPct val="150000"/>
              </a:lnSpc>
              <a:buSzPts val="1000"/>
              <a:buFont typeface="Wingdings" panose="05000000000000000000" pitchFamily="2" charset="2"/>
              <a:buChar char="ü"/>
              <a:tabLst>
                <a:tab pos="457200" algn="l"/>
              </a:tabLst>
            </a:pPr>
            <a:r>
              <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Assessment of hypervirulent Klebsiella pneumoniae isolates using </a:t>
            </a:r>
            <a:r>
              <a:rPr lang="en-US" sz="1400" b="1" dirty="0" err="1">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multilocus</a:t>
            </a:r>
            <a:r>
              <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rPr>
              <a:t> sequence typing (MLST) in west of Iran</a:t>
            </a:r>
          </a:p>
          <a:p>
            <a:pPr marL="114300" lvl="0" indent="0" algn="ctr" rtl="0">
              <a:lnSpc>
                <a:spcPct val="150000"/>
              </a:lnSpc>
              <a:spcAft>
                <a:spcPts val="1000"/>
              </a:spcAft>
              <a:buClr>
                <a:srgbClr val="5FCBEF"/>
              </a:buClr>
              <a:buNone/>
            </a:pPr>
            <a:endPar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pPr marL="114300" lvl="0" indent="0" algn="ctr" rtl="0">
              <a:lnSpc>
                <a:spcPct val="150000"/>
              </a:lnSpc>
              <a:spcAft>
                <a:spcPts val="1000"/>
              </a:spcAft>
              <a:buClr>
                <a:srgbClr val="5FCBEF"/>
              </a:buClr>
              <a:buNone/>
            </a:pPr>
            <a:endPar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pPr marL="114300" lvl="0" indent="0" algn="ctr" rtl="0">
              <a:lnSpc>
                <a:spcPct val="150000"/>
              </a:lnSpc>
              <a:spcAft>
                <a:spcPts val="1000"/>
              </a:spcAft>
              <a:buClr>
                <a:srgbClr val="5FCBEF"/>
              </a:buClr>
              <a:buNone/>
            </a:pPr>
            <a:endPar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pPr marL="114300" lvl="0" indent="0" algn="ctr" rtl="0">
              <a:lnSpc>
                <a:spcPct val="150000"/>
              </a:lnSpc>
              <a:spcAft>
                <a:spcPts val="1000"/>
              </a:spcAft>
              <a:buClr>
                <a:srgbClr val="5FCBEF"/>
              </a:buClr>
              <a:buNone/>
            </a:pPr>
            <a:endParaRPr lang="en-US" sz="1400" b="1" dirty="0">
              <a:solidFill>
                <a:prstClr val="black">
                  <a:lumMod val="75000"/>
                  <a:lumOff val="25000"/>
                </a:prstClr>
              </a:solidFill>
              <a:latin typeface="Times New Roman" panose="02020603050405020304" pitchFamily="18" charset="0"/>
              <a:ea typeface="Calibri" panose="020F0502020204030204" pitchFamily="34" charset="0"/>
              <a:cs typeface="Times New Roman" panose="02020603050405020304" pitchFamily="18" charset="0"/>
            </a:endParaRPr>
          </a:p>
          <a:p>
            <a:pPr lvl="0" algn="l">
              <a:lnSpc>
                <a:spcPct val="150000"/>
              </a:lnSpc>
              <a:buSzPts val="1000"/>
              <a:buFont typeface="Wingdings" panose="05000000000000000000" pitchFamily="2" charset="2"/>
              <a:buChar char="ü"/>
              <a:tabLst>
                <a:tab pos="457200" algn="l"/>
              </a:tabLst>
            </a:pPr>
            <a:endParaRPr lang="en-US" sz="1200" dirty="0">
              <a:solidFill>
                <a:prstClr val="black">
                  <a:lumMod val="75000"/>
                  <a:lumOff val="25000"/>
                </a:prstClr>
              </a:solidFill>
              <a:latin typeface="Times New Roman" panose="02020603050405020304" pitchFamily="18" charset="0"/>
              <a:cs typeface="Times New Roman" panose="02020603050405020304" pitchFamily="18" charset="0"/>
            </a:endParaRPr>
          </a:p>
          <a:p>
            <a:pPr lvl="0" algn="ctr">
              <a:lnSpc>
                <a:spcPct val="150000"/>
              </a:lnSpc>
              <a:buSzPts val="1000"/>
              <a:buFont typeface="Wingdings" panose="05000000000000000000" pitchFamily="2" charset="2"/>
              <a:buChar char="ü"/>
              <a:tabLst>
                <a:tab pos="457200" algn="l"/>
              </a:tabLst>
            </a:pPr>
            <a:endParaRPr lang="en-US" sz="1200" dirty="0">
              <a:solidFill>
                <a:prstClr val="black">
                  <a:lumMod val="75000"/>
                  <a:lumOff val="25000"/>
                </a:prstClr>
              </a:solidFill>
              <a:latin typeface="Times New Roman" panose="02020603050405020304" pitchFamily="18" charset="0"/>
              <a:cs typeface="Times New Roman" panose="02020603050405020304" pitchFamily="18" charset="0"/>
            </a:endParaRPr>
          </a:p>
          <a:p>
            <a:pPr algn="ctr">
              <a:lnSpc>
                <a:spcPct val="150000"/>
              </a:lnSpc>
              <a:buSzPts val="1000"/>
              <a:buFont typeface="Wingdings" panose="05000000000000000000" pitchFamily="2" charset="2"/>
              <a:buChar char="ü"/>
              <a:tabLst>
                <a:tab pos="457200" algn="l"/>
              </a:tabLst>
            </a:pPr>
            <a:endParaRPr lang="en-US" b="1" dirty="0">
              <a:cs typeface="B Nazanin" panose="00000400000000000000" pitchFamily="2" charset="-78"/>
            </a:endParaRPr>
          </a:p>
          <a:p>
            <a:pPr algn="ctr">
              <a:lnSpc>
                <a:spcPct val="150000"/>
              </a:lnSpc>
              <a:buSzPts val="1000"/>
              <a:buFont typeface="Wingdings" panose="05000000000000000000" pitchFamily="2" charset="2"/>
              <a:buChar char="ü"/>
              <a:tabLst>
                <a:tab pos="457200" algn="l"/>
              </a:tabLst>
            </a:pPr>
            <a:endParaRPr lang="fa-IR" b="1" dirty="0">
              <a:cs typeface="B Nazanin" panose="00000400000000000000" pitchFamily="2" charset="-78"/>
            </a:endParaRPr>
          </a:p>
          <a:p>
            <a:pPr algn="just">
              <a:lnSpc>
                <a:spcPct val="150000"/>
              </a:lnSpc>
              <a:buSzPts val="1000"/>
              <a:buFont typeface="Wingdings" panose="05000000000000000000" pitchFamily="2" charset="2"/>
              <a:buChar char="ü"/>
              <a:tabLst>
                <a:tab pos="457200" algn="l"/>
              </a:tabLst>
            </a:pPr>
            <a:endParaRPr lang="en-US" sz="2100" b="1" dirty="0">
              <a:solidFill>
                <a:srgbClr val="002060"/>
              </a:solidFill>
              <a:latin typeface="Times New Roman" panose="02020603050405020304" pitchFamily="18" charset="0"/>
              <a:ea typeface="Calibri" panose="020F0502020204030204" pitchFamily="34" charset="0"/>
              <a:cs typeface="B Nazanin" panose="00000400000000000000" pitchFamily="2" charset="-78"/>
            </a:endParaRPr>
          </a:p>
        </p:txBody>
      </p:sp>
      <p:sp>
        <p:nvSpPr>
          <p:cNvPr id="9" name="Vertical Scroll 8"/>
          <p:cNvSpPr/>
          <p:nvPr/>
        </p:nvSpPr>
        <p:spPr>
          <a:xfrm>
            <a:off x="276812" y="4269074"/>
            <a:ext cx="1940193" cy="2409852"/>
          </a:xfrm>
          <a:prstGeom prst="verticalScroll">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ctr" rtl="1">
              <a:lnSpc>
                <a:spcPct val="150000"/>
              </a:lnSpc>
              <a:buSzPts val="1000"/>
              <a:buFont typeface="Wingdings" panose="05000000000000000000" pitchFamily="2" charset="2"/>
              <a:buChar char="ü"/>
              <a:tabLst>
                <a:tab pos="457200" algn="l"/>
              </a:tabLst>
            </a:pPr>
            <a:r>
              <a:rPr lang="fa-IR" sz="1600" b="1" dirty="0">
                <a:solidFill>
                  <a:prstClr val="black"/>
                </a:solidFill>
                <a:cs typeface="B Nazanin" panose="00000400000000000000" pitchFamily="2" charset="-78"/>
              </a:rPr>
              <a:t>مجری طرح:</a:t>
            </a:r>
            <a:endParaRPr lang="en-US" sz="1600" b="1" dirty="0">
              <a:solidFill>
                <a:prstClr val="black"/>
              </a:solidFill>
              <a:cs typeface="B Nazanin" panose="00000400000000000000" pitchFamily="2" charset="-78"/>
            </a:endParaRPr>
          </a:p>
          <a:p>
            <a:pPr lvl="0" algn="ctr" rtl="1">
              <a:lnSpc>
                <a:spcPct val="150000"/>
              </a:lnSpc>
              <a:buSzPts val="1000"/>
              <a:tabLst>
                <a:tab pos="457200" algn="l"/>
              </a:tabLst>
            </a:pPr>
            <a:r>
              <a:rPr lang="fa-IR" sz="1600" b="1" dirty="0">
                <a:solidFill>
                  <a:prstClr val="black"/>
                </a:solidFill>
                <a:cs typeface="B Nazanin" panose="00000400000000000000" pitchFamily="2" charset="-78"/>
              </a:rPr>
              <a:t> دکتر حسن ولدبیگی</a:t>
            </a:r>
          </a:p>
          <a:p>
            <a:pPr marL="285750" lvl="0" indent="-285750" algn="ctr" rtl="1">
              <a:lnSpc>
                <a:spcPct val="150000"/>
              </a:lnSpc>
              <a:buSzPts val="1000"/>
              <a:buFont typeface="Wingdings" panose="05000000000000000000" pitchFamily="2" charset="2"/>
              <a:buChar char="ü"/>
              <a:tabLst>
                <a:tab pos="457200" algn="l"/>
              </a:tabLst>
            </a:pPr>
            <a:r>
              <a:rPr lang="fa-IR" sz="1600" b="1" dirty="0">
                <a:solidFill>
                  <a:prstClr val="black"/>
                </a:solidFill>
                <a:cs typeface="B Nazanin" panose="00000400000000000000" pitchFamily="2" charset="-78"/>
              </a:rPr>
              <a:t>کد طرح: 14039008/60 </a:t>
            </a:r>
          </a:p>
          <a:p>
            <a:pPr marL="285750" lvl="0" indent="-285750" algn="ctr" rtl="1">
              <a:lnSpc>
                <a:spcPct val="150000"/>
              </a:lnSpc>
              <a:buSzPts val="1000"/>
              <a:buFont typeface="Wingdings" panose="05000000000000000000" pitchFamily="2" charset="2"/>
              <a:buChar char="ü"/>
              <a:tabLst>
                <a:tab pos="457200" algn="l"/>
              </a:tabLst>
            </a:pPr>
            <a:r>
              <a:rPr lang="fa-IR" sz="1600" b="1" dirty="0">
                <a:solidFill>
                  <a:prstClr val="black"/>
                </a:solidFill>
                <a:cs typeface="B Nazanin" panose="00000400000000000000" pitchFamily="2" charset="-78"/>
              </a:rPr>
              <a:t>تابستان 1403</a:t>
            </a:r>
          </a:p>
        </p:txBody>
      </p:sp>
    </p:spTree>
    <p:extLst>
      <p:ext uri="{BB962C8B-B14F-4D97-AF65-F5344CB8AC3E}">
        <p14:creationId xmlns:p14="http://schemas.microsoft.com/office/powerpoint/2010/main" val="4008642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475D4-BC04-5C75-0925-7ED214920F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69C580-6CB1-D92E-3370-D78658CA0A46}"/>
              </a:ext>
            </a:extLst>
          </p:cNvPr>
          <p:cNvSpPr>
            <a:spLocks noGrp="1"/>
          </p:cNvSpPr>
          <p:nvPr>
            <p:ph type="title"/>
          </p:nvPr>
        </p:nvSpPr>
        <p:spPr>
          <a:xfrm>
            <a:off x="182880" y="1"/>
            <a:ext cx="10958733" cy="1111348"/>
          </a:xfrm>
        </p:spPr>
        <p:txBody>
          <a:bodyPr>
            <a:normAutofit fontScale="90000"/>
          </a:bodyPr>
          <a:lstStyle/>
          <a:p>
            <a:pPr algn="ctr">
              <a:lnSpc>
                <a:spcPct val="200000"/>
              </a:lnSpc>
              <a:spcAft>
                <a:spcPts val="0"/>
              </a:spcAft>
            </a:pPr>
            <a:r>
              <a:rPr lang="en-US" b="1" dirty="0">
                <a:latin typeface="Times New Roman" panose="02020603050405020304" pitchFamily="18" charset="0"/>
                <a:cs typeface="Times New Roman" panose="02020603050405020304" pitchFamily="18" charset="0"/>
              </a:rPr>
              <a:t>Conclusion  </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CB1E473-711C-08B5-3847-3042434C28DA}"/>
              </a:ext>
            </a:extLst>
          </p:cNvPr>
          <p:cNvSpPr>
            <a:spLocks noGrp="1"/>
          </p:cNvSpPr>
          <p:nvPr>
            <p:ph idx="1"/>
          </p:nvPr>
        </p:nvSpPr>
        <p:spPr>
          <a:xfrm>
            <a:off x="0" y="956603"/>
            <a:ext cx="12192000" cy="5901397"/>
          </a:xfrm>
        </p:spPr>
        <p:txBody>
          <a:bodyPr>
            <a:normAutofit/>
          </a:bodyPr>
          <a:lstStyle/>
          <a:p>
            <a:pPr algn="l" rtl="0">
              <a:lnSpc>
                <a:spcPct val="200000"/>
              </a:lnSpc>
            </a:pPr>
            <a:endParaRPr lang="en-US" sz="2000" dirty="0">
              <a:latin typeface="Times New Roman" panose="02020603050405020304" pitchFamily="18" charset="0"/>
              <a:ea typeface="Times New Roman" panose="02020603050405020304" pitchFamily="18" charset="0"/>
            </a:endParaRPr>
          </a:p>
          <a:p>
            <a:pPr algn="l" rtl="0">
              <a:lnSpc>
                <a:spcPct val="200000"/>
              </a:lnSpc>
            </a:pPr>
            <a:endParaRPr lang="en-US" sz="2000" dirty="0">
              <a:latin typeface="Times New Roman" panose="02020603050405020304" pitchFamily="18" charset="0"/>
              <a:ea typeface="Times New Roman" panose="02020603050405020304" pitchFamily="18" charset="0"/>
            </a:endParaRPr>
          </a:p>
          <a:p>
            <a:pPr algn="l" rtl="0">
              <a:lnSpc>
                <a:spcPct val="200000"/>
              </a:lnSpc>
            </a:pPr>
            <a:r>
              <a:rPr lang="en-US" sz="2000" dirty="0">
                <a:latin typeface="Times New Roman" panose="02020603050405020304" pitchFamily="18" charset="0"/>
                <a:ea typeface="Times New Roman" panose="02020603050405020304" pitchFamily="18" charset="0"/>
              </a:rPr>
              <a:t> Future research should focus on broader sampling from high-prevalence clinical units to better understand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epidemiology and develop targeted strategies for detection and management.</a:t>
            </a:r>
          </a:p>
        </p:txBody>
      </p:sp>
    </p:spTree>
    <p:extLst>
      <p:ext uri="{BB962C8B-B14F-4D97-AF65-F5344CB8AC3E}">
        <p14:creationId xmlns:p14="http://schemas.microsoft.com/office/powerpoint/2010/main" val="1445367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C2520-6B74-2392-3F4F-E9D73E7241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76AFAE-D73F-4323-023E-F32208A81724}"/>
              </a:ext>
            </a:extLst>
          </p:cNvPr>
          <p:cNvSpPr>
            <a:spLocks noGrp="1"/>
          </p:cNvSpPr>
          <p:nvPr>
            <p:ph type="title"/>
          </p:nvPr>
        </p:nvSpPr>
        <p:spPr>
          <a:xfrm>
            <a:off x="182880" y="1"/>
            <a:ext cx="10958733" cy="1111348"/>
          </a:xfrm>
        </p:spPr>
        <p:txBody>
          <a:bodyPr>
            <a:normAutofit/>
          </a:bodyPr>
          <a:lstStyle/>
          <a:p>
            <a:pPr algn="ctr">
              <a:lnSpc>
                <a:spcPct val="200000"/>
              </a:lnSpc>
              <a:spcAft>
                <a:spcPts val="0"/>
              </a:spcAft>
            </a:pPr>
            <a:r>
              <a:rPr lang="en-US" sz="2800" b="1" dirty="0">
                <a:latin typeface="Times New Roman" panose="02020603050405020304" pitchFamily="18" charset="0"/>
                <a:cs typeface="Times New Roman" panose="02020603050405020304" pitchFamily="18" charset="0"/>
              </a:rPr>
              <a:t>Summarized </a:t>
            </a:r>
          </a:p>
        </p:txBody>
      </p:sp>
      <p:graphicFrame>
        <p:nvGraphicFramePr>
          <p:cNvPr id="4" name="Content Placeholder 3">
            <a:extLst>
              <a:ext uri="{FF2B5EF4-FFF2-40B4-BE49-F238E27FC236}">
                <a16:creationId xmlns:a16="http://schemas.microsoft.com/office/drawing/2014/main" id="{25FB06E5-BD2E-4048-77EB-059625792D79}"/>
              </a:ext>
            </a:extLst>
          </p:cNvPr>
          <p:cNvGraphicFramePr>
            <a:graphicFrameLocks noGrp="1"/>
          </p:cNvGraphicFramePr>
          <p:nvPr>
            <p:ph idx="1"/>
            <p:extLst>
              <p:ext uri="{D42A27DB-BD31-4B8C-83A1-F6EECF244321}">
                <p14:modId xmlns:p14="http://schemas.microsoft.com/office/powerpoint/2010/main" val="3308669852"/>
              </p:ext>
            </p:extLst>
          </p:nvPr>
        </p:nvGraphicFramePr>
        <p:xfrm>
          <a:off x="717453" y="1463040"/>
          <a:ext cx="8496886" cy="4951827"/>
        </p:xfrm>
        <a:graphic>
          <a:graphicData uri="http://schemas.openxmlformats.org/drawingml/2006/table">
            <a:tbl>
              <a:tblPr firstRow="1" firstCol="1" bandRow="1"/>
              <a:tblGrid>
                <a:gridCol w="2883876">
                  <a:extLst>
                    <a:ext uri="{9D8B030D-6E8A-4147-A177-3AD203B41FA5}">
                      <a16:colId xmlns:a16="http://schemas.microsoft.com/office/drawing/2014/main" val="838850037"/>
                    </a:ext>
                  </a:extLst>
                </a:gridCol>
                <a:gridCol w="5613010">
                  <a:extLst>
                    <a:ext uri="{9D8B030D-6E8A-4147-A177-3AD203B41FA5}">
                      <a16:colId xmlns:a16="http://schemas.microsoft.com/office/drawing/2014/main" val="1121413877"/>
                    </a:ext>
                  </a:extLst>
                </a:gridCol>
              </a:tblGrid>
              <a:tr h="392117">
                <a:tc>
                  <a:txBody>
                    <a:bodyPr/>
                    <a:lstStyle/>
                    <a:p>
                      <a:pPr marL="0" marR="0" algn="ctr">
                        <a:lnSpc>
                          <a:spcPct val="115000"/>
                        </a:lnSpc>
                        <a:spcAft>
                          <a:spcPts val="800"/>
                        </a:spcAft>
                        <a:buNone/>
                      </a:pPr>
                      <a:r>
                        <a:rPr lang="en-US" sz="1400" b="1"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Category</a:t>
                      </a:r>
                      <a:endParaRPr lang="en-US" sz="1200" b="1"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15000"/>
                        </a:lnSpc>
                        <a:spcAft>
                          <a:spcPts val="800"/>
                        </a:spcAft>
                        <a:buNone/>
                      </a:pPr>
                      <a:r>
                        <a:rPr lang="en-US" sz="1400" b="1" kern="100" dirty="0">
                          <a:effectLst/>
                          <a:highlight>
                            <a:srgbClr val="FFFF00"/>
                          </a:highlight>
                          <a:latin typeface="Times New Roman" panose="02020603050405020304" pitchFamily="18" charset="0"/>
                          <a:ea typeface="Calibri" panose="020F0502020204030204" pitchFamily="34" charset="0"/>
                          <a:cs typeface="Arial" panose="020B0604020202020204" pitchFamily="34" charset="0"/>
                        </a:rPr>
                        <a:t>Details</a:t>
                      </a:r>
                      <a:endParaRPr lang="en-US" sz="1200" b="1"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7856578"/>
                  </a:ext>
                </a:extLst>
              </a:tr>
              <a:tr h="312048">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Study Region</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Western Iran</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91207334"/>
                  </a:ext>
                </a:extLst>
              </a:tr>
              <a:tr h="383204">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Total Isolates Analyzed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52 Klebsiella pneumoniae clinical isolates</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5285099"/>
                  </a:ext>
                </a:extLst>
              </a:tr>
              <a:tr h="383204">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Phenotypic Methods Used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String test, Potassium tellurite resistance</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79637280"/>
                  </a:ext>
                </a:extLst>
              </a:tr>
              <a:tr h="627340">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Genotypic Methods Used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PCR for </a:t>
                      </a:r>
                      <a:r>
                        <a:rPr lang="en-US" sz="1100" b="1" kern="100" dirty="0" err="1">
                          <a:effectLst/>
                          <a:latin typeface="Times New Roman" panose="02020603050405020304" pitchFamily="18" charset="0"/>
                          <a:ea typeface="Calibri" panose="020F0502020204030204" pitchFamily="34" charset="0"/>
                          <a:cs typeface="Arial" panose="020B0604020202020204" pitchFamily="34" charset="0"/>
                        </a:rPr>
                        <a:t>iucA</a:t>
                      </a: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 </a:t>
                      </a:r>
                      <a:r>
                        <a:rPr lang="en-US" sz="1100" b="1" kern="100" dirty="0" err="1">
                          <a:effectLst/>
                          <a:latin typeface="Times New Roman" panose="02020603050405020304" pitchFamily="18" charset="0"/>
                          <a:ea typeface="Calibri" panose="020F0502020204030204" pitchFamily="34" charset="0"/>
                          <a:cs typeface="Arial" panose="020B0604020202020204" pitchFamily="34" charset="0"/>
                        </a:rPr>
                        <a:t>iroB</a:t>
                      </a: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 </a:t>
                      </a:r>
                      <a:r>
                        <a:rPr lang="en-US" sz="1100" b="1" kern="100" dirty="0" err="1">
                          <a:effectLst/>
                          <a:latin typeface="Times New Roman" panose="02020603050405020304" pitchFamily="18" charset="0"/>
                          <a:ea typeface="Calibri" panose="020F0502020204030204" pitchFamily="34" charset="0"/>
                          <a:cs typeface="Arial" panose="020B0604020202020204" pitchFamily="34" charset="0"/>
                        </a:rPr>
                        <a:t>iutA</a:t>
                      </a: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 </a:t>
                      </a:r>
                      <a:r>
                        <a:rPr lang="en-US" sz="1100" b="1" kern="100" dirty="0" err="1">
                          <a:effectLst/>
                          <a:latin typeface="Times New Roman" panose="02020603050405020304" pitchFamily="18" charset="0"/>
                          <a:ea typeface="Calibri" panose="020F0502020204030204" pitchFamily="34" charset="0"/>
                          <a:cs typeface="Arial" panose="020B0604020202020204" pitchFamily="34" charset="0"/>
                        </a:rPr>
                        <a:t>rmpA</a:t>
                      </a: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 MLST for 7 housekeeping genes</a:t>
                      </a:r>
                      <a:endParaRPr lang="en-US" sz="1200" b="1"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70548217"/>
                  </a:ext>
                </a:extLst>
              </a:tr>
              <a:tr h="643593">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hvKP Identification Criteria</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Positive string test and/or tellurite resistance plus ≥1 virulence gene</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96100913"/>
                  </a:ext>
                </a:extLst>
              </a:tr>
              <a:tr h="627340">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Virulence Genes Detected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mrkD (11.5%), iroB (7.7%), iucA (23.1%), iutA (9.6%), rmpA (15.4%)</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77439719"/>
                  </a:ext>
                </a:extLst>
              </a:tr>
              <a:tr h="312048">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MLST Outcome</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Eight novel sequence types (STs) identified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1870956"/>
                  </a:ext>
                </a:extLst>
              </a:tr>
              <a:tr h="627340">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New STs Identified</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a:effectLst/>
                          <a:latin typeface="Times New Roman" panose="02020603050405020304" pitchFamily="18" charset="0"/>
                          <a:ea typeface="Calibri" panose="020F0502020204030204" pitchFamily="34" charset="0"/>
                          <a:cs typeface="Arial" panose="020B0604020202020204" pitchFamily="34" charset="0"/>
                        </a:rPr>
                        <a:t>ST-7466, ST-7467, ST-7468, ST-7469, ST-7470, ST-7471, ST-7472, ST-7473</a:t>
                      </a:r>
                      <a:endParaRPr lang="en-US" sz="1200" b="1" kern="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2144003"/>
                  </a:ext>
                </a:extLst>
              </a:tr>
              <a:tr h="643593">
                <a:tc>
                  <a:txBody>
                    <a:bodyPr/>
                    <a:lstStyle/>
                    <a:p>
                      <a:pPr marL="0" marR="0" algn="l">
                        <a:lnSpc>
                          <a:spcPct val="115000"/>
                        </a:lnSpc>
                        <a:spcAft>
                          <a:spcPts val="800"/>
                        </a:spcAft>
                        <a:buNone/>
                      </a:pP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Public Health Implication</a:t>
                      </a:r>
                      <a:endParaRPr lang="en-US" sz="1200" b="1"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High genetic diversity of </a:t>
                      </a:r>
                      <a:r>
                        <a:rPr lang="en-US" sz="1100" b="1" kern="100" dirty="0" err="1">
                          <a:effectLst/>
                          <a:latin typeface="Times New Roman" panose="02020603050405020304" pitchFamily="18" charset="0"/>
                          <a:ea typeface="Calibri" panose="020F0502020204030204" pitchFamily="34" charset="0"/>
                          <a:cs typeface="Arial" panose="020B0604020202020204" pitchFamily="34" charset="0"/>
                        </a:rPr>
                        <a:t>hvKP</a:t>
                      </a:r>
                      <a:r>
                        <a:rPr lang="en-US" sz="1100" b="1" kern="100" dirty="0">
                          <a:effectLst/>
                          <a:latin typeface="Times New Roman" panose="02020603050405020304" pitchFamily="18" charset="0"/>
                          <a:ea typeface="Calibri" panose="020F0502020204030204" pitchFamily="34" charset="0"/>
                          <a:cs typeface="Arial" panose="020B0604020202020204" pitchFamily="34" charset="0"/>
                        </a:rPr>
                        <a:t> strains highlights potential global threat</a:t>
                      </a:r>
                      <a:endParaRPr lang="en-US" sz="1200" b="1" kern="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2510986"/>
                  </a:ext>
                </a:extLst>
              </a:tr>
            </a:tbl>
          </a:graphicData>
        </a:graphic>
      </p:graphicFrame>
    </p:spTree>
    <p:extLst>
      <p:ext uri="{BB962C8B-B14F-4D97-AF65-F5344CB8AC3E}">
        <p14:creationId xmlns:p14="http://schemas.microsoft.com/office/powerpoint/2010/main" val="357321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644" y="0"/>
            <a:ext cx="8596668" cy="1320800"/>
          </a:xfrm>
        </p:spPr>
        <p:txBody>
          <a:bodyPr>
            <a:normAutofit fontScale="90000"/>
          </a:bodyPr>
          <a:lstStyle/>
          <a:p>
            <a:pPr algn="ctr">
              <a:lnSpc>
                <a:spcPct val="200000"/>
              </a:lnSpc>
              <a:spcAft>
                <a:spcPts val="800"/>
              </a:spcAft>
            </a:pPr>
            <a:r>
              <a:rPr lang="en-US" b="1" kern="0" dirty="0">
                <a:latin typeface="Times New Roman" panose="02020603050405020304" pitchFamily="18" charset="0"/>
              </a:rPr>
              <a:t>Introduction</a:t>
            </a:r>
            <a:br>
              <a:rPr lang="en-US" b="1" kern="0" dirty="0">
                <a:latin typeface="Times New Roman" panose="02020603050405020304" pitchFamily="18" charset="0"/>
              </a:rPr>
            </a:br>
            <a:endParaRPr lang="en-US" dirty="0"/>
          </a:p>
        </p:txBody>
      </p:sp>
      <p:sp>
        <p:nvSpPr>
          <p:cNvPr id="3" name="Content Placeholder 2"/>
          <p:cNvSpPr>
            <a:spLocks noGrp="1"/>
          </p:cNvSpPr>
          <p:nvPr>
            <p:ph idx="1"/>
          </p:nvPr>
        </p:nvSpPr>
        <p:spPr>
          <a:xfrm>
            <a:off x="332509" y="1320800"/>
            <a:ext cx="10654146" cy="5537200"/>
          </a:xfrm>
        </p:spPr>
        <p:txBody>
          <a:bodyPr/>
          <a:lstStyle/>
          <a:p>
            <a:pPr algn="l" rtl="0">
              <a:lnSpc>
                <a:spcPct val="150000"/>
              </a:lnSpc>
            </a:pPr>
            <a:r>
              <a:rPr lang="en-GB" i="1" dirty="0" err="1">
                <a:latin typeface="Times New Roman" panose="02020603050405020304" pitchFamily="18" charset="0"/>
                <a:ea typeface="Calibri" panose="020F0502020204030204" pitchFamily="34" charset="0"/>
              </a:rPr>
              <a:t>Klebsiella</a:t>
            </a:r>
            <a:r>
              <a:rPr lang="en-GB" i="1" dirty="0">
                <a:latin typeface="Times New Roman" panose="02020603050405020304" pitchFamily="18" charset="0"/>
                <a:ea typeface="Calibri" panose="020F0502020204030204" pitchFamily="34" charset="0"/>
              </a:rPr>
              <a:t> pneumonia </a:t>
            </a:r>
            <a:r>
              <a:rPr lang="en-US" dirty="0">
                <a:latin typeface="Times New Roman" panose="02020603050405020304" pitchFamily="18" charset="0"/>
                <a:ea typeface="Calibri" panose="020F0502020204030204" pitchFamily="34" charset="0"/>
              </a:rPr>
              <a:t>is a Gram-negative bacterium that, in humans as an opportunistic pathogen, could cause different infections, such as wound and urinary tract infections.</a:t>
            </a:r>
          </a:p>
          <a:p>
            <a:pPr algn="l" rtl="0">
              <a:lnSpc>
                <a:spcPct val="150000"/>
              </a:lnSpc>
            </a:pPr>
            <a:r>
              <a:rPr lang="en-US" dirty="0">
                <a:latin typeface="Times New Roman" panose="02020603050405020304" pitchFamily="18" charset="0"/>
                <a:ea typeface="Calibri" panose="020F0502020204030204" pitchFamily="34" charset="0"/>
              </a:rPr>
              <a:t>It is also an important cause of healthcare-associated infections in hospitals, including:</a:t>
            </a:r>
          </a:p>
          <a:p>
            <a:pPr algn="l" rtl="0">
              <a:lnSpc>
                <a:spcPct val="150000"/>
              </a:lnSpc>
              <a:buFont typeface="Wingdings" panose="05000000000000000000" pitchFamily="2" charset="2"/>
              <a:buChar char="ü"/>
            </a:pPr>
            <a:r>
              <a:rPr lang="en-US" dirty="0">
                <a:latin typeface="Times New Roman" panose="02020603050405020304" pitchFamily="18" charset="0"/>
                <a:ea typeface="Calibri" panose="020F0502020204030204" pitchFamily="34" charset="0"/>
              </a:rPr>
              <a:t> pneumonia</a:t>
            </a:r>
          </a:p>
          <a:p>
            <a:pPr algn="l" rtl="0">
              <a:lnSpc>
                <a:spcPct val="150000"/>
              </a:lnSpc>
              <a:buFont typeface="Wingdings" panose="05000000000000000000" pitchFamily="2" charset="2"/>
              <a:buChar char="ü"/>
            </a:pPr>
            <a:r>
              <a:rPr lang="en-US" dirty="0">
                <a:latin typeface="Times New Roman" panose="02020603050405020304" pitchFamily="18" charset="0"/>
                <a:ea typeface="Calibri" panose="020F0502020204030204" pitchFamily="34" charset="0"/>
              </a:rPr>
              <a:t> bacteremia </a:t>
            </a:r>
          </a:p>
          <a:p>
            <a:pPr algn="l" rtl="0">
              <a:lnSpc>
                <a:spcPct val="150000"/>
              </a:lnSpc>
              <a:buFont typeface="Wingdings" panose="05000000000000000000" pitchFamily="2" charset="2"/>
              <a:buChar char="ü"/>
            </a:pPr>
            <a:r>
              <a:rPr lang="en-US" dirty="0">
                <a:latin typeface="Times New Roman" panose="02020603050405020304" pitchFamily="18" charset="0"/>
                <a:ea typeface="Calibri" panose="020F0502020204030204" pitchFamily="34" charset="0"/>
              </a:rPr>
              <a:t>post-operative meningitis</a:t>
            </a:r>
          </a:p>
          <a:p>
            <a:pPr algn="l" rtl="0">
              <a:lnSpc>
                <a:spcPct val="150000"/>
              </a:lnSpc>
              <a:buFont typeface="Wingdings" panose="05000000000000000000" pitchFamily="2" charset="2"/>
              <a:buChar char="ü"/>
            </a:pPr>
            <a:r>
              <a:rPr lang="en-US" dirty="0">
                <a:latin typeface="Times New Roman" panose="02020603050405020304" pitchFamily="18" charset="0"/>
                <a:ea typeface="Calibri" panose="020F0502020204030204" pitchFamily="34" charset="0"/>
              </a:rPr>
              <a:t> is a known risk factor for community-acquired infections</a:t>
            </a:r>
          </a:p>
          <a:p>
            <a:pPr marL="0" indent="0" algn="l" rtl="0">
              <a:lnSpc>
                <a:spcPct val="150000"/>
              </a:lnSpc>
              <a:buNone/>
            </a:pPr>
            <a:r>
              <a:rPr lang="en-US" dirty="0">
                <a:latin typeface="Times New Roman" panose="02020603050405020304" pitchFamily="18" charset="0"/>
                <a:ea typeface="Calibri" panose="020F0502020204030204" pitchFamily="34" charset="0"/>
              </a:rPr>
              <a:t>Eradication of </a:t>
            </a:r>
            <a:r>
              <a:rPr lang="en-US" i="1" dirty="0">
                <a:latin typeface="Times New Roman" panose="02020603050405020304" pitchFamily="18" charset="0"/>
                <a:ea typeface="Calibri" panose="020F0502020204030204" pitchFamily="34" charset="0"/>
              </a:rPr>
              <a:t>K. </a:t>
            </a:r>
            <a:r>
              <a:rPr lang="en-US" i="1" dirty="0" err="1">
                <a:latin typeface="Times New Roman" panose="02020603050405020304" pitchFamily="18" charset="0"/>
                <a:ea typeface="Calibri" panose="020F0502020204030204" pitchFamily="34" charset="0"/>
              </a:rPr>
              <a:t>pneumoniae</a:t>
            </a:r>
            <a:r>
              <a:rPr lang="en-US" dirty="0">
                <a:latin typeface="Times New Roman" panose="02020603050405020304" pitchFamily="18" charset="0"/>
                <a:ea typeface="Calibri" panose="020F0502020204030204" pitchFamily="34" charset="0"/>
              </a:rPr>
              <a:t> is difficult as there are strains that produce ESBL(Extended-Spectrum-β-Lactamases ) and CRKP(</a:t>
            </a:r>
            <a:r>
              <a:rPr lang="en-US" dirty="0" err="1">
                <a:latin typeface="Times New Roman" panose="02020603050405020304" pitchFamily="18" charset="0"/>
                <a:ea typeface="Calibri" panose="020F0502020204030204" pitchFamily="34" charset="0"/>
              </a:rPr>
              <a:t>Carbapenem</a:t>
            </a:r>
            <a:r>
              <a:rPr lang="en-US" dirty="0">
                <a:latin typeface="Times New Roman" panose="02020603050405020304" pitchFamily="18" charset="0"/>
                <a:ea typeface="Calibri" panose="020F0502020204030204" pitchFamily="34" charset="0"/>
              </a:rPr>
              <a:t>-Resistant </a:t>
            </a:r>
            <a:r>
              <a:rPr lang="en-US" i="1" dirty="0">
                <a:latin typeface="Times New Roman" panose="02020603050405020304" pitchFamily="18" charset="0"/>
                <a:ea typeface="Calibri" panose="020F0502020204030204" pitchFamily="34" charset="0"/>
              </a:rPr>
              <a:t>K. pneumonia)</a:t>
            </a:r>
            <a:endParaRPr lang="en-US" dirty="0"/>
          </a:p>
        </p:txBody>
      </p:sp>
    </p:spTree>
    <p:extLst>
      <p:ext uri="{BB962C8B-B14F-4D97-AF65-F5344CB8AC3E}">
        <p14:creationId xmlns:p14="http://schemas.microsoft.com/office/powerpoint/2010/main" val="602893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231" y="0"/>
            <a:ext cx="8596668" cy="1012874"/>
          </a:xfrm>
        </p:spPr>
        <p:txBody>
          <a:bodyPr>
            <a:normAutofit fontScale="90000"/>
          </a:bodyPr>
          <a:lstStyle/>
          <a:p>
            <a:pPr algn="ctr">
              <a:lnSpc>
                <a:spcPct val="200000"/>
              </a:lnSpc>
              <a:spcAft>
                <a:spcPts val="0"/>
              </a:spcAft>
            </a:pP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Materials and Method</a:t>
            </a:r>
            <a:r>
              <a:rPr lang="en-US" dirty="0">
                <a:solidFill>
                  <a:srgbClr val="00B0F0"/>
                </a:solidFill>
                <a:latin typeface="Times New Roman" panose="02020603050405020304" pitchFamily="18" charset="0"/>
                <a:ea typeface="Calibri" panose="020F0502020204030204" pitchFamily="34" charset="0"/>
                <a:cs typeface="Arial" panose="020B0604020202020204" pitchFamily="34" charset="0"/>
              </a:rPr>
              <a:t>:</a:t>
            </a:r>
            <a:b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br>
            <a:endParaRPr lang="en-US" dirty="0">
              <a:solidFill>
                <a:srgbClr val="00B0F0"/>
              </a:solidFill>
            </a:endParaRPr>
          </a:p>
        </p:txBody>
      </p:sp>
      <p:sp>
        <p:nvSpPr>
          <p:cNvPr id="3" name="Content Placeholder 2"/>
          <p:cNvSpPr>
            <a:spLocks noGrp="1"/>
          </p:cNvSpPr>
          <p:nvPr>
            <p:ph idx="1"/>
          </p:nvPr>
        </p:nvSpPr>
        <p:spPr>
          <a:xfrm>
            <a:off x="337624" y="1012874"/>
            <a:ext cx="11437033" cy="5655212"/>
          </a:xfrm>
        </p:spPr>
        <p:txBody>
          <a:bodyPr/>
          <a:lstStyle/>
          <a:p>
            <a:pPr marL="0" indent="0" algn="just" rtl="0">
              <a:lnSpc>
                <a:spcPct val="250000"/>
              </a:lnSpc>
              <a:buNone/>
            </a:pPr>
            <a:r>
              <a:rPr lang="en-US" sz="2000" dirty="0">
                <a:latin typeface="Times New Roman" panose="02020603050405020304" pitchFamily="18" charset="0"/>
                <a:cs typeface="Times New Roman" panose="02020603050405020304" pitchFamily="18" charset="0"/>
              </a:rPr>
              <a:t>A total of 51 non-repetitive </a:t>
            </a:r>
            <a:r>
              <a:rPr lang="en-US" sz="2000" i="1" dirty="0">
                <a:latin typeface="Times New Roman" panose="02020603050405020304" pitchFamily="18" charset="0"/>
                <a:cs typeface="Times New Roman" panose="02020603050405020304" pitchFamily="18" charset="0"/>
              </a:rPr>
              <a:t>Klebsiella pneumonia </a:t>
            </a:r>
            <a:r>
              <a:rPr lang="en-US" sz="2000" dirty="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K. pneumonia</a:t>
            </a:r>
            <a:r>
              <a:rPr lang="en-US" sz="2000" dirty="0">
                <a:latin typeface="Times New Roman" panose="02020603050405020304" pitchFamily="18" charset="0"/>
                <a:cs typeface="Times New Roman" panose="02020603050405020304" pitchFamily="18" charset="0"/>
              </a:rPr>
              <a:t>) isolates were collected from clinical specimens (pleural fluid, blood, urine and </a:t>
            </a:r>
            <a:r>
              <a:rPr lang="en-US" sz="2000" dirty="0" err="1">
                <a:latin typeface="Times New Roman" panose="02020603050405020304" pitchFamily="18" charset="0"/>
                <a:cs typeface="Times New Roman" panose="02020603050405020304" pitchFamily="18" charset="0"/>
              </a:rPr>
              <a:t>trachal</a:t>
            </a:r>
            <a:r>
              <a:rPr lang="en-US" sz="2000" dirty="0">
                <a:latin typeface="Times New Roman" panose="02020603050405020304" pitchFamily="18" charset="0"/>
                <a:cs typeface="Times New Roman" panose="02020603050405020304" pitchFamily="18" charset="0"/>
              </a:rPr>
              <a:t> aspiration) of hospitalized patients in three well-known hospitals in Ilam, west of Iran. </a:t>
            </a:r>
          </a:p>
          <a:p>
            <a:pPr marL="0" indent="0" algn="just" rtl="0">
              <a:lnSpc>
                <a:spcPct val="250000"/>
              </a:lnSpc>
              <a:buNone/>
            </a:pPr>
            <a:r>
              <a:rPr lang="en-US" sz="2000" dirty="0">
                <a:latin typeface="Times New Roman" panose="02020603050405020304" pitchFamily="18" charset="0"/>
                <a:cs typeface="Times New Roman" panose="02020603050405020304" pitchFamily="18" charset="0"/>
              </a:rPr>
              <a:t>Phenotypic tests, including the string test and potassium tellurite resistance, and molecular methods such as Polymerase chain reaction (PCR) for </a:t>
            </a:r>
            <a:r>
              <a:rPr lang="en-US" sz="2000" i="1" dirty="0" err="1">
                <a:latin typeface="Times New Roman" panose="02020603050405020304" pitchFamily="18" charset="0"/>
                <a:cs typeface="Times New Roman" panose="02020603050405020304" pitchFamily="18" charset="0"/>
              </a:rPr>
              <a:t>iucA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iroB</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iutA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and</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rmpA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genes were used for </a:t>
            </a:r>
            <a:r>
              <a:rPr lang="en-US" sz="2000" dirty="0" err="1">
                <a:latin typeface="Times New Roman" panose="02020603050405020304" pitchFamily="18" charset="0"/>
                <a:cs typeface="Times New Roman" panose="02020603050405020304" pitchFamily="18" charset="0"/>
              </a:rPr>
              <a:t>hvKP</a:t>
            </a:r>
            <a:r>
              <a:rPr lang="en-US" sz="2000" dirty="0">
                <a:latin typeface="Times New Roman" panose="02020603050405020304" pitchFamily="18" charset="0"/>
                <a:cs typeface="Times New Roman" panose="02020603050405020304" pitchFamily="18" charset="0"/>
              </a:rPr>
              <a:t> diagnosis. </a:t>
            </a:r>
          </a:p>
          <a:p>
            <a:pPr marL="0" indent="0" algn="just" rtl="0">
              <a:lnSpc>
                <a:spcPct val="250000"/>
              </a:lnSpc>
              <a:buNone/>
            </a:pPr>
            <a:r>
              <a:rPr lang="en-US" sz="2000" dirty="0">
                <a:latin typeface="Times New Roman" panose="02020603050405020304" pitchFamily="18" charset="0"/>
                <a:cs typeface="Times New Roman" panose="02020603050405020304" pitchFamily="18" charset="0"/>
              </a:rPr>
              <a:t>In addition, </a:t>
            </a:r>
            <a:r>
              <a:rPr lang="en-US" sz="2000" dirty="0" err="1">
                <a:latin typeface="Times New Roman" panose="02020603050405020304" pitchFamily="18" charset="0"/>
                <a:cs typeface="Times New Roman" panose="02020603050405020304" pitchFamily="18" charset="0"/>
              </a:rPr>
              <a:t>multilocus</a:t>
            </a:r>
            <a:r>
              <a:rPr lang="en-US" sz="2000" dirty="0">
                <a:latin typeface="Times New Roman" panose="02020603050405020304" pitchFamily="18" charset="0"/>
                <a:cs typeface="Times New Roman" panose="02020603050405020304" pitchFamily="18" charset="0"/>
              </a:rPr>
              <a:t> sequence typing (MLST) was used to clarify the genetic relationships between isolates.</a:t>
            </a:r>
          </a:p>
        </p:txBody>
      </p:sp>
    </p:spTree>
    <p:extLst>
      <p:ext uri="{BB962C8B-B14F-4D97-AF65-F5344CB8AC3E}">
        <p14:creationId xmlns:p14="http://schemas.microsoft.com/office/powerpoint/2010/main" val="60644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90DE6-4EC0-BDE5-709C-402966EA8C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96A15-13C4-E629-CFF2-1AAB3AB29FAE}"/>
              </a:ext>
            </a:extLst>
          </p:cNvPr>
          <p:cNvSpPr>
            <a:spLocks noGrp="1"/>
          </p:cNvSpPr>
          <p:nvPr>
            <p:ph type="title"/>
          </p:nvPr>
        </p:nvSpPr>
        <p:spPr>
          <a:xfrm>
            <a:off x="1071231" y="0"/>
            <a:ext cx="8596668" cy="1012874"/>
          </a:xfrm>
        </p:spPr>
        <p:txBody>
          <a:bodyPr>
            <a:normAutofit fontScale="90000"/>
          </a:bodyPr>
          <a:lstStyle/>
          <a:p>
            <a:pPr algn="ctr">
              <a:lnSpc>
                <a:spcPct val="200000"/>
              </a:lnSpc>
              <a:spcAft>
                <a:spcPts val="0"/>
              </a:spcAft>
            </a:pPr>
            <a:r>
              <a:rPr lang="en-US" b="1" dirty="0">
                <a:solidFill>
                  <a:srgbClr val="00B0F0"/>
                </a:solidFill>
                <a:latin typeface="Times New Roman" panose="02020603050405020304" pitchFamily="18" charset="0"/>
                <a:ea typeface="Calibri" panose="020F0502020204030204" pitchFamily="34" charset="0"/>
                <a:cs typeface="Arial" panose="020B0604020202020204" pitchFamily="34" charset="0"/>
              </a:rPr>
              <a:t>Materials and Method</a:t>
            </a:r>
            <a:r>
              <a:rPr lang="en-US" dirty="0">
                <a:solidFill>
                  <a:srgbClr val="00B0F0"/>
                </a:solidFill>
                <a:latin typeface="Times New Roman" panose="02020603050405020304" pitchFamily="18" charset="0"/>
                <a:ea typeface="Calibri" panose="020F0502020204030204" pitchFamily="34" charset="0"/>
                <a:cs typeface="Arial" panose="020B0604020202020204" pitchFamily="34" charset="0"/>
              </a:rPr>
              <a:t>:</a:t>
            </a:r>
            <a:br>
              <a:rPr lang="en-US" dirty="0">
                <a:solidFill>
                  <a:srgbClr val="00B0F0"/>
                </a:solidFill>
                <a:latin typeface="Calibri" panose="020F0502020204030204" pitchFamily="34" charset="0"/>
                <a:ea typeface="Calibri" panose="020F0502020204030204" pitchFamily="34" charset="0"/>
                <a:cs typeface="Arial" panose="020B0604020202020204" pitchFamily="34" charset="0"/>
              </a:rPr>
            </a:br>
            <a:endParaRPr lang="en-US" dirty="0">
              <a:solidFill>
                <a:srgbClr val="00B0F0"/>
              </a:solidFill>
            </a:endParaRPr>
          </a:p>
        </p:txBody>
      </p:sp>
      <p:graphicFrame>
        <p:nvGraphicFramePr>
          <p:cNvPr id="7" name="Content Placeholder 6">
            <a:extLst>
              <a:ext uri="{FF2B5EF4-FFF2-40B4-BE49-F238E27FC236}">
                <a16:creationId xmlns:a16="http://schemas.microsoft.com/office/drawing/2014/main" id="{B2FA6C56-25DB-D3C3-9254-2F5CD5CEFE05}"/>
              </a:ext>
            </a:extLst>
          </p:cNvPr>
          <p:cNvGraphicFramePr>
            <a:graphicFrameLocks noGrp="1"/>
          </p:cNvGraphicFramePr>
          <p:nvPr>
            <p:ph idx="1"/>
            <p:extLst>
              <p:ext uri="{D42A27DB-BD31-4B8C-83A1-F6EECF244321}">
                <p14:modId xmlns:p14="http://schemas.microsoft.com/office/powerpoint/2010/main" val="227818604"/>
              </p:ext>
            </p:extLst>
          </p:nvPr>
        </p:nvGraphicFramePr>
        <p:xfrm>
          <a:off x="3449076" y="1938875"/>
          <a:ext cx="7509656" cy="4806581"/>
        </p:xfrm>
        <a:graphic>
          <a:graphicData uri="http://schemas.openxmlformats.org/drawingml/2006/table">
            <a:tbl>
              <a:tblPr firstRow="1" firstCol="1" bandRow="1"/>
              <a:tblGrid>
                <a:gridCol w="1785186">
                  <a:extLst>
                    <a:ext uri="{9D8B030D-6E8A-4147-A177-3AD203B41FA5}">
                      <a16:colId xmlns:a16="http://schemas.microsoft.com/office/drawing/2014/main" val="535703284"/>
                    </a:ext>
                  </a:extLst>
                </a:gridCol>
                <a:gridCol w="2651427">
                  <a:extLst>
                    <a:ext uri="{9D8B030D-6E8A-4147-A177-3AD203B41FA5}">
                      <a16:colId xmlns:a16="http://schemas.microsoft.com/office/drawing/2014/main" val="1633274975"/>
                    </a:ext>
                  </a:extLst>
                </a:gridCol>
                <a:gridCol w="861046">
                  <a:extLst>
                    <a:ext uri="{9D8B030D-6E8A-4147-A177-3AD203B41FA5}">
                      <a16:colId xmlns:a16="http://schemas.microsoft.com/office/drawing/2014/main" val="2404638105"/>
                    </a:ext>
                  </a:extLst>
                </a:gridCol>
                <a:gridCol w="2211997">
                  <a:extLst>
                    <a:ext uri="{9D8B030D-6E8A-4147-A177-3AD203B41FA5}">
                      <a16:colId xmlns:a16="http://schemas.microsoft.com/office/drawing/2014/main" val="3048668931"/>
                    </a:ext>
                  </a:extLst>
                </a:gridCol>
              </a:tblGrid>
              <a:tr h="594736">
                <a:tc>
                  <a:txBody>
                    <a:bodyPr/>
                    <a:lstStyle/>
                    <a:p>
                      <a:pPr marL="0" marR="0">
                        <a:lnSpc>
                          <a:spcPct val="200000"/>
                        </a:lnSpc>
                        <a:spcAft>
                          <a:spcPts val="800"/>
                        </a:spcAft>
                        <a:buNone/>
                      </a:pPr>
                      <a:r>
                        <a:rPr lang="en-US" sz="800" b="1">
                          <a:effectLst/>
                          <a:latin typeface="Times New Roman" panose="02020603050405020304" pitchFamily="18" charset="0"/>
                          <a:ea typeface="Times New Roman" panose="02020603050405020304" pitchFamily="18" charset="0"/>
                          <a:cs typeface="Arial" panose="020B0604020202020204" pitchFamily="34" charset="0"/>
                        </a:rPr>
                        <a:t>Locus</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pPr>
                      <a:r>
                        <a:rPr lang="en-US" sz="800" b="1">
                          <a:effectLst/>
                          <a:latin typeface="Times New Roman" panose="02020603050405020304" pitchFamily="18" charset="0"/>
                          <a:ea typeface="Times New Roman" panose="02020603050405020304" pitchFamily="18" charset="0"/>
                          <a:cs typeface="Arial" panose="020B0604020202020204" pitchFamily="34" charset="0"/>
                        </a:rPr>
                        <a:t>(Putative function of gene)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b="1">
                          <a:effectLst/>
                          <a:latin typeface="Times New Roman" panose="02020603050405020304" pitchFamily="18" charset="0"/>
                          <a:ea typeface="Times New Roman" panose="02020603050405020304" pitchFamily="18" charset="0"/>
                          <a:cs typeface="Arial" panose="020B0604020202020204" pitchFamily="34" charset="0"/>
                        </a:rPr>
                        <a:t>Primers sequence ( 5                               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b="1">
                          <a:effectLst/>
                          <a:latin typeface="Times New Roman" panose="02020603050405020304" pitchFamily="18" charset="0"/>
                          <a:ea typeface="Times New Roman" panose="02020603050405020304" pitchFamily="18" charset="0"/>
                          <a:cs typeface="Arial" panose="020B0604020202020204" pitchFamily="34" charset="0"/>
                        </a:rPr>
                        <a:t>Product length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200000"/>
                        </a:lnSpc>
                        <a:spcAft>
                          <a:spcPts val="800"/>
                        </a:spcAft>
                        <a:buNone/>
                      </a:pPr>
                      <a:r>
                        <a:rPr lang="en-US" sz="800" b="1">
                          <a:effectLst/>
                          <a:latin typeface="Times New Roman" panose="02020603050405020304" pitchFamily="18" charset="0"/>
                          <a:ea typeface="Times New Roman" panose="02020603050405020304" pitchFamily="18" charset="0"/>
                          <a:cs typeface="Arial" panose="020B0604020202020204" pitchFamily="34" charset="0"/>
                        </a:rPr>
                        <a:t>Reference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2801731"/>
                  </a:ext>
                </a:extLst>
              </a:tr>
              <a:tr h="381917">
                <a:tc>
                  <a:txBody>
                    <a:bodyPr/>
                    <a:lstStyle/>
                    <a:p>
                      <a:pPr marL="0" marR="0">
                        <a:lnSpc>
                          <a:spcPct val="107000"/>
                        </a:lnSpc>
                        <a:spcAft>
                          <a:spcPts val="800"/>
                        </a:spcAft>
                        <a:buNone/>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rpoß</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(RNA polymerase –ß subunit)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GGCGAAATGGCWGAGAACCA</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GAGTCTTCGAAGTTGTAACC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1075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7">
                  <a:txBody>
                    <a:bodyPr/>
                    <a:lstStyle/>
                    <a:p>
                      <a:pPr marL="0" marR="0">
                        <a:lnSpc>
                          <a:spcPct val="200000"/>
                        </a:lnSpc>
                        <a:spcAft>
                          <a:spcPts val="800"/>
                        </a:spcAft>
                        <a:buNone/>
                      </a:pPr>
                      <a:r>
                        <a:rPr lang="en-US" sz="800">
                          <a:solidFill>
                            <a:srgbClr val="231F2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https://bigsdb.pasteur.fr/klebsiella/primers-used/</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8883048"/>
                  </a:ext>
                </a:extLst>
              </a:tr>
              <a:tr h="856248">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gapA</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b="1">
                          <a:effectLst/>
                          <a:latin typeface="Times New Roman" panose="02020603050405020304" pitchFamily="18" charset="0"/>
                          <a:ea typeface="Times New Roman" panose="02020603050405020304" pitchFamily="18" charset="0"/>
                          <a:cs typeface="Arial" panose="020B0604020202020204" pitchFamily="34" charset="0"/>
                        </a:rPr>
                        <a:t> </a:t>
                      </a:r>
                      <a:r>
                        <a:rPr lang="en-US" sz="800">
                          <a:effectLst/>
                          <a:latin typeface="Times New Roman" panose="02020603050405020304" pitchFamily="18" charset="0"/>
                          <a:ea typeface="Times New Roman" panose="02020603050405020304" pitchFamily="18" charset="0"/>
                          <a:cs typeface="Arial" panose="020B0604020202020204" pitchFamily="34" charset="0"/>
                        </a:rPr>
                        <a:t>(glyceraldehydes 3-phosphate dehydrogenase 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TGAAATATGACTCCACTCACGG</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CTTCAGAAGCGGCTTTGATGGCTT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662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87485734"/>
                  </a:ext>
                </a:extLst>
              </a:tr>
              <a:tr h="594736">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mdh</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a:effectLst/>
                          <a:latin typeface="Times New Roman" panose="02020603050405020304" pitchFamily="18" charset="0"/>
                          <a:ea typeface="Times New Roman" panose="02020603050405020304" pitchFamily="18" charset="0"/>
                          <a:cs typeface="Arial" panose="020B0604020202020204" pitchFamily="34" charset="0"/>
                        </a:rPr>
                        <a:t>(malate dehydrogenase)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CCCAACTCGCTTCAGGTTCAG</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CCGTTTTTCCCCAGCAGCAG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756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576739354"/>
                  </a:ext>
                </a:extLst>
              </a:tr>
              <a:tr h="594736">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pgi</a:t>
                      </a:r>
                      <a:r>
                        <a:rPr lang="en-US" sz="800" i="1">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a:effectLst/>
                          <a:latin typeface="Times New Roman" panose="02020603050405020304" pitchFamily="18" charset="0"/>
                          <a:ea typeface="Times New Roman" panose="02020603050405020304" pitchFamily="18" charset="0"/>
                          <a:cs typeface="Arial" panose="020B0604020202020204" pitchFamily="34" charset="0"/>
                        </a:rPr>
                        <a:t>(phosphoglucose isomerase)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GAGAAAAACCTGCCTGTACTGCTGGC</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CGCGCCACGCTTTATAGCGGTTAAT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566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594359055"/>
                  </a:ext>
                </a:extLst>
              </a:tr>
              <a:tr h="594736">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pohE</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b="1">
                          <a:effectLst/>
                          <a:latin typeface="Times New Roman" panose="02020603050405020304" pitchFamily="18" charset="0"/>
                          <a:ea typeface="Times New Roman" panose="02020603050405020304" pitchFamily="18" charset="0"/>
                          <a:cs typeface="Arial" panose="020B0604020202020204" pitchFamily="34" charset="0"/>
                        </a:rPr>
                        <a:t>(</a:t>
                      </a:r>
                      <a:r>
                        <a:rPr lang="en-US" sz="800">
                          <a:effectLst/>
                          <a:latin typeface="Times New Roman" panose="02020603050405020304" pitchFamily="18" charset="0"/>
                          <a:ea typeface="Times New Roman" panose="02020603050405020304" pitchFamily="18" charset="0"/>
                          <a:cs typeface="Arial" panose="020B0604020202020204" pitchFamily="34" charset="0"/>
                        </a:rPr>
                        <a:t>phosphoporin protein E</a:t>
                      </a:r>
                      <a:r>
                        <a:rPr lang="en-US" sz="800" b="1">
                          <a:effectLst/>
                          <a:latin typeface="Times New Roman" panose="02020603050405020304" pitchFamily="18" charset="0"/>
                          <a:ea typeface="Times New Roman" panose="02020603050405020304" pitchFamily="18" charset="0"/>
                          <a:cs typeface="Arial" panose="020B0604020202020204" pitchFamily="34"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ACCTACCGCAACACCGACTTCTTCGG</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TGATCAGAACTGGTAGGTGAT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602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011128204"/>
                  </a:ext>
                </a:extLst>
              </a:tr>
              <a:tr h="594736">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infB</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a:effectLst/>
                          <a:latin typeface="Times New Roman" panose="02020603050405020304" pitchFamily="18" charset="0"/>
                          <a:ea typeface="Times New Roman" panose="02020603050405020304" pitchFamily="18" charset="0"/>
                          <a:cs typeface="Arial" panose="020B0604020202020204" pitchFamily="34" charset="0"/>
                        </a:rPr>
                        <a:t>(translation initiation factor 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CTCGCTGCTGGACTATATTCG</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CGCTTTCAGCTCAAGAACTTC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a:effectLst/>
                          <a:latin typeface="Times New Roman" panose="02020603050405020304" pitchFamily="18" charset="0"/>
                          <a:ea typeface="Times New Roman" panose="02020603050405020304" pitchFamily="18" charset="0"/>
                          <a:cs typeface="Arial" panose="020B0604020202020204" pitchFamily="34" charset="0"/>
                        </a:rPr>
                        <a:t>462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540077337"/>
                  </a:ext>
                </a:extLst>
              </a:tr>
              <a:tr h="594736">
                <a:tc>
                  <a:txBody>
                    <a:bodyPr/>
                    <a:lstStyle/>
                    <a:p>
                      <a:pPr marL="0" marR="0">
                        <a:lnSpc>
                          <a:spcPct val="200000"/>
                        </a:lnSpc>
                        <a:spcAft>
                          <a:spcPts val="800"/>
                        </a:spcAft>
                        <a:buNone/>
                        <a:tabLst>
                          <a:tab pos="819785" algn="ctr"/>
                          <a:tab pos="1640205" algn="r"/>
                        </a:tabLst>
                      </a:pPr>
                      <a:r>
                        <a:rPr lang="en-US" sz="800" b="1" i="1">
                          <a:effectLst/>
                          <a:latin typeface="Times New Roman" panose="02020603050405020304" pitchFamily="18" charset="0"/>
                          <a:ea typeface="Times New Roman" panose="02020603050405020304" pitchFamily="18" charset="0"/>
                          <a:cs typeface="Arial" panose="020B0604020202020204" pitchFamily="34" charset="0"/>
                        </a:rPr>
                        <a:t>tonB</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200000"/>
                        </a:lnSpc>
                        <a:spcAft>
                          <a:spcPts val="800"/>
                        </a:spcAft>
                        <a:buNone/>
                        <a:tabLst>
                          <a:tab pos="819785" algn="ctr"/>
                          <a:tab pos="1640205" algn="r"/>
                        </a:tabLst>
                      </a:pPr>
                      <a:r>
                        <a:rPr lang="en-US" sz="800">
                          <a:effectLst/>
                          <a:latin typeface="Times New Roman" panose="02020603050405020304" pitchFamily="18" charset="0"/>
                          <a:ea typeface="Times New Roman" panose="02020603050405020304" pitchFamily="18" charset="0"/>
                          <a:cs typeface="Arial" panose="020B0604020202020204" pitchFamily="34" charset="0"/>
                        </a:rPr>
                        <a:t>(preplasmic energy transducers)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F: CTTTATACCTCGGTACATCAGGTT</a:t>
                      </a:r>
                      <a:endParaRPr lang="en-US" sz="1100">
                        <a:effectLst/>
                        <a:latin typeface="Calibri" panose="020F0502020204030204" pitchFamily="34" charset="0"/>
                        <a:ea typeface="Calibri" panose="020F0502020204030204" pitchFamily="34" charset="0"/>
                        <a:cs typeface="Arial" panose="020B0604020202020204" pitchFamily="34" charset="0"/>
                      </a:endParaRPr>
                    </a:p>
                    <a:p>
                      <a:pPr marL="0" marR="0">
                        <a:lnSpc>
                          <a:spcPct val="107000"/>
                        </a:lnSpc>
                        <a:spcAft>
                          <a:spcPts val="800"/>
                        </a:spcAft>
                        <a:buNone/>
                      </a:pPr>
                      <a:r>
                        <a:rPr lang="en-US" sz="800">
                          <a:effectLst/>
                          <a:latin typeface="Times New Roman" panose="02020603050405020304" pitchFamily="18" charset="0"/>
                          <a:ea typeface="Calibri" panose="020F0502020204030204" pitchFamily="34" charset="0"/>
                          <a:cs typeface="Arial" panose="020B0604020202020204" pitchFamily="34" charset="0"/>
                        </a:rPr>
                        <a:t>R: ATTCGCCGGCTGRGCRGAGAG</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nSpc>
                          <a:spcPct val="200000"/>
                        </a:lnSpc>
                        <a:spcAft>
                          <a:spcPts val="800"/>
                        </a:spcAft>
                        <a:buNone/>
                      </a:pPr>
                      <a:r>
                        <a:rPr lang="en-US" sz="800" dirty="0">
                          <a:effectLst/>
                          <a:latin typeface="Times New Roman" panose="02020603050405020304" pitchFamily="18" charset="0"/>
                          <a:ea typeface="Times New Roman" panose="02020603050405020304" pitchFamily="18" charset="0"/>
                          <a:cs typeface="Arial" panose="020B0604020202020204" pitchFamily="34" charset="0"/>
                        </a:rPr>
                        <a:t>539</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892789888"/>
                  </a:ext>
                </a:extLst>
              </a:tr>
            </a:tbl>
          </a:graphicData>
        </a:graphic>
      </p:graphicFrame>
      <p:cxnSp>
        <p:nvCxnSpPr>
          <p:cNvPr id="8" name="AutoShape 65">
            <a:extLst>
              <a:ext uri="{FF2B5EF4-FFF2-40B4-BE49-F238E27FC236}">
                <a16:creationId xmlns:a16="http://schemas.microsoft.com/office/drawing/2014/main" id="{E67944B3-D07B-625C-734F-65A61EB1FF4F}"/>
              </a:ext>
            </a:extLst>
          </p:cNvPr>
          <p:cNvCxnSpPr>
            <a:cxnSpLocks noChangeShapeType="1"/>
          </p:cNvCxnSpPr>
          <p:nvPr/>
        </p:nvCxnSpPr>
        <p:spPr bwMode="auto">
          <a:xfrm>
            <a:off x="3167283" y="6374478"/>
            <a:ext cx="118745"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0" name="TextBox 9">
            <a:extLst>
              <a:ext uri="{FF2B5EF4-FFF2-40B4-BE49-F238E27FC236}">
                <a16:creationId xmlns:a16="http://schemas.microsoft.com/office/drawing/2014/main" id="{E040293A-0855-E44E-F9F3-6FA1A986017D}"/>
              </a:ext>
            </a:extLst>
          </p:cNvPr>
          <p:cNvSpPr txBox="1"/>
          <p:nvPr/>
        </p:nvSpPr>
        <p:spPr>
          <a:xfrm>
            <a:off x="233339" y="1291208"/>
            <a:ext cx="6105378" cy="369332"/>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Table1: Primers used in current study for MLST typing of </a:t>
            </a:r>
            <a:r>
              <a:rPr lang="en-US" dirty="0" err="1">
                <a:latin typeface="Times New Roman" panose="02020603050405020304" pitchFamily="18" charset="0"/>
                <a:cs typeface="Times New Roman" panose="02020603050405020304" pitchFamily="18" charset="0"/>
              </a:rPr>
              <a:t>hvKP</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6249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183771" y="351692"/>
            <a:ext cx="8596668" cy="604911"/>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Results</a:t>
            </a:r>
            <a:r>
              <a:rPr lang="en-US" dirty="0">
                <a:latin typeface="Times New Roman" panose="02020603050405020304" pitchFamily="18" charset="0"/>
                <a:cs typeface="Times New Roman" panose="02020603050405020304" pitchFamily="18" charset="0"/>
              </a:rPr>
              <a:t>: </a:t>
            </a:r>
          </a:p>
        </p:txBody>
      </p:sp>
      <p:sp>
        <p:nvSpPr>
          <p:cNvPr id="3" name="Content Placeholder 2"/>
          <p:cNvSpPr>
            <a:spLocks noGrp="1"/>
          </p:cNvSpPr>
          <p:nvPr>
            <p:ph idx="1"/>
          </p:nvPr>
        </p:nvSpPr>
        <p:spPr>
          <a:xfrm>
            <a:off x="337626" y="956603"/>
            <a:ext cx="11240086" cy="5901397"/>
          </a:xfrm>
        </p:spPr>
        <p:txBody>
          <a:bodyPr/>
          <a:lstStyle/>
          <a:p>
            <a:pPr lvl="0" algn="l" rtl="0">
              <a:buClr>
                <a:srgbClr val="5FCBEF"/>
              </a:buClr>
            </a:pPr>
            <a:endParaRPr lang="en-US" dirty="0"/>
          </a:p>
          <a:p>
            <a:pPr marL="0" lvl="0" indent="0" algn="l" rtl="0">
              <a:lnSpc>
                <a:spcPct val="200000"/>
              </a:lnSpc>
              <a:buClr>
                <a:srgbClr val="5FCBEF"/>
              </a:buClr>
              <a:buNone/>
            </a:pPr>
            <a:r>
              <a:rPr lang="en-US" sz="2000" dirty="0">
                <a:latin typeface="Times New Roman" panose="02020603050405020304" pitchFamily="18" charset="0"/>
                <a:cs typeface="Times New Roman" panose="02020603050405020304" pitchFamily="18" charset="0"/>
              </a:rPr>
              <a:t>The </a:t>
            </a:r>
            <a:r>
              <a:rPr lang="en-US" sz="2000" i="1" dirty="0" err="1">
                <a:latin typeface="Times New Roman" panose="02020603050405020304" pitchFamily="18" charset="0"/>
                <a:cs typeface="Times New Roman" panose="02020603050405020304" pitchFamily="18" charset="0"/>
              </a:rPr>
              <a:t>mrkD</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iroB</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iucA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iutA</a:t>
            </a:r>
            <a:r>
              <a:rPr lang="en-US" sz="2000" i="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and </a:t>
            </a:r>
            <a:r>
              <a:rPr lang="en-US" sz="2000" i="1" dirty="0" err="1">
                <a:latin typeface="Times New Roman" panose="02020603050405020304" pitchFamily="18" charset="0"/>
                <a:cs typeface="Times New Roman" panose="02020603050405020304" pitchFamily="18" charset="0"/>
              </a:rPr>
              <a:t>rmpA</a:t>
            </a:r>
            <a:r>
              <a:rPr lang="en-US" sz="2000" dirty="0">
                <a:latin typeface="Times New Roman" panose="02020603050405020304" pitchFamily="18" charset="0"/>
                <a:cs typeface="Times New Roman" panose="02020603050405020304" pitchFamily="18" charset="0"/>
              </a:rPr>
              <a:t> genes were present in 6 (11.8%), 4 (7.8%), 12 (23.5%), 5 (9.8%) and 8 (15.7%) of the </a:t>
            </a:r>
            <a:r>
              <a:rPr lang="en-US" sz="2000" i="1" dirty="0">
                <a:latin typeface="Times New Roman" panose="02020603050405020304" pitchFamily="18" charset="0"/>
                <a:cs typeface="Times New Roman" panose="02020603050405020304" pitchFamily="18" charset="0"/>
              </a:rPr>
              <a:t>K. pneumoniae </a:t>
            </a:r>
            <a:r>
              <a:rPr lang="en-US" sz="2000" dirty="0">
                <a:latin typeface="Times New Roman" panose="02020603050405020304" pitchFamily="18" charset="0"/>
                <a:cs typeface="Times New Roman" panose="02020603050405020304" pitchFamily="18" charset="0"/>
              </a:rPr>
              <a:t>isolates, respectively.</a:t>
            </a:r>
          </a:p>
          <a:p>
            <a:pPr marL="0" lvl="0" indent="0" algn="l" rtl="0">
              <a:lnSpc>
                <a:spcPct val="200000"/>
              </a:lnSpc>
              <a:buClr>
                <a:srgbClr val="5FCBEF"/>
              </a:buClr>
              <a:buNone/>
            </a:pPr>
            <a:endParaRPr lang="en-US" sz="2000" dirty="0">
              <a:latin typeface="Times New Roman" panose="02020603050405020304" pitchFamily="18" charset="0"/>
              <a:cs typeface="Times New Roman" panose="02020603050405020304" pitchFamily="18" charset="0"/>
            </a:endParaRPr>
          </a:p>
          <a:p>
            <a:pPr marL="0" lvl="0" indent="0" algn="l" rtl="0">
              <a:lnSpc>
                <a:spcPct val="200000"/>
              </a:lnSpc>
              <a:buClr>
                <a:srgbClr val="5FCBEF"/>
              </a:buClr>
              <a:buNone/>
            </a:pPr>
            <a:r>
              <a:rPr lang="en-US" sz="2000" dirty="0">
                <a:latin typeface="Times New Roman" panose="02020603050405020304" pitchFamily="18" charset="0"/>
                <a:cs typeface="Times New Roman" panose="02020603050405020304" pitchFamily="18" charset="0"/>
              </a:rPr>
              <a:t> Eight isolates from different sources were identified with new sequence types (STs). </a:t>
            </a:r>
          </a:p>
          <a:p>
            <a:pPr marL="0" lvl="0" indent="0" algn="l" rtl="0">
              <a:lnSpc>
                <a:spcPct val="200000"/>
              </a:lnSpc>
              <a:buClr>
                <a:srgbClr val="5FCBEF"/>
              </a:buClr>
              <a:buNone/>
            </a:pPr>
            <a:r>
              <a:rPr lang="en-US" sz="2000" dirty="0">
                <a:latin typeface="Times New Roman" panose="02020603050405020304" pitchFamily="18" charset="0"/>
                <a:cs typeface="Times New Roman" panose="02020603050405020304" pitchFamily="18" charset="0"/>
              </a:rPr>
              <a:t>These newly identified STs include ST-7466, ST-7467, ST-7468, ST-7469, ST-7470, ST-7471, ST-7472 and ST-7473.</a:t>
            </a:r>
          </a:p>
        </p:txBody>
      </p:sp>
    </p:spTree>
    <p:extLst>
      <p:ext uri="{BB962C8B-B14F-4D97-AF65-F5344CB8AC3E}">
        <p14:creationId xmlns:p14="http://schemas.microsoft.com/office/powerpoint/2010/main" val="1137273416"/>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C8982A1C-EC40-FF9E-7803-82BBA60C27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B9E329-A912-5CFA-6B2E-ADF740802E75}"/>
              </a:ext>
            </a:extLst>
          </p:cNvPr>
          <p:cNvSpPr>
            <a:spLocks noGrp="1"/>
          </p:cNvSpPr>
          <p:nvPr>
            <p:ph type="title"/>
          </p:nvPr>
        </p:nvSpPr>
        <p:spPr>
          <a:xfrm>
            <a:off x="1183771" y="351692"/>
            <a:ext cx="8596668" cy="604911"/>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Results</a:t>
            </a:r>
            <a:r>
              <a:rPr lang="en-US" dirty="0">
                <a:latin typeface="Times New Roman" panose="02020603050405020304" pitchFamily="18" charset="0"/>
                <a:cs typeface="Times New Roman" panose="02020603050405020304" pitchFamily="18" charset="0"/>
              </a:rPr>
              <a:t>: </a:t>
            </a:r>
          </a:p>
        </p:txBody>
      </p:sp>
      <p:graphicFrame>
        <p:nvGraphicFramePr>
          <p:cNvPr id="4" name="Content Placeholder 3">
            <a:extLst>
              <a:ext uri="{FF2B5EF4-FFF2-40B4-BE49-F238E27FC236}">
                <a16:creationId xmlns:a16="http://schemas.microsoft.com/office/drawing/2014/main" id="{762E2E87-C0A5-D2EF-58F1-D101DAAD0C52}"/>
              </a:ext>
            </a:extLst>
          </p:cNvPr>
          <p:cNvGraphicFramePr>
            <a:graphicFrameLocks noGrp="1"/>
          </p:cNvGraphicFramePr>
          <p:nvPr>
            <p:ph idx="1"/>
            <p:extLst>
              <p:ext uri="{D42A27DB-BD31-4B8C-83A1-F6EECF244321}">
                <p14:modId xmlns:p14="http://schemas.microsoft.com/office/powerpoint/2010/main" val="2965874131"/>
              </p:ext>
            </p:extLst>
          </p:nvPr>
        </p:nvGraphicFramePr>
        <p:xfrm>
          <a:off x="1322362" y="2390724"/>
          <a:ext cx="8651629" cy="3917853"/>
        </p:xfrm>
        <a:graphic>
          <a:graphicData uri="http://schemas.openxmlformats.org/drawingml/2006/table">
            <a:tbl>
              <a:tblPr firstRow="1" firstCol="1" bandRow="1"/>
              <a:tblGrid>
                <a:gridCol w="665726">
                  <a:extLst>
                    <a:ext uri="{9D8B030D-6E8A-4147-A177-3AD203B41FA5}">
                      <a16:colId xmlns:a16="http://schemas.microsoft.com/office/drawing/2014/main" val="2694903704"/>
                    </a:ext>
                  </a:extLst>
                </a:gridCol>
                <a:gridCol w="990608">
                  <a:extLst>
                    <a:ext uri="{9D8B030D-6E8A-4147-A177-3AD203B41FA5}">
                      <a16:colId xmlns:a16="http://schemas.microsoft.com/office/drawing/2014/main" val="3528848757"/>
                    </a:ext>
                  </a:extLst>
                </a:gridCol>
                <a:gridCol w="654459">
                  <a:extLst>
                    <a:ext uri="{9D8B030D-6E8A-4147-A177-3AD203B41FA5}">
                      <a16:colId xmlns:a16="http://schemas.microsoft.com/office/drawing/2014/main" val="2969528836"/>
                    </a:ext>
                  </a:extLst>
                </a:gridCol>
                <a:gridCol w="689202">
                  <a:extLst>
                    <a:ext uri="{9D8B030D-6E8A-4147-A177-3AD203B41FA5}">
                      <a16:colId xmlns:a16="http://schemas.microsoft.com/office/drawing/2014/main" val="2169503325"/>
                    </a:ext>
                  </a:extLst>
                </a:gridCol>
                <a:gridCol w="654459">
                  <a:extLst>
                    <a:ext uri="{9D8B030D-6E8A-4147-A177-3AD203B41FA5}">
                      <a16:colId xmlns:a16="http://schemas.microsoft.com/office/drawing/2014/main" val="4221909154"/>
                    </a:ext>
                  </a:extLst>
                </a:gridCol>
                <a:gridCol w="739905">
                  <a:extLst>
                    <a:ext uri="{9D8B030D-6E8A-4147-A177-3AD203B41FA5}">
                      <a16:colId xmlns:a16="http://schemas.microsoft.com/office/drawing/2014/main" val="527815884"/>
                    </a:ext>
                  </a:extLst>
                </a:gridCol>
                <a:gridCol w="713613">
                  <a:extLst>
                    <a:ext uri="{9D8B030D-6E8A-4147-A177-3AD203B41FA5}">
                      <a16:colId xmlns:a16="http://schemas.microsoft.com/office/drawing/2014/main" val="2867055843"/>
                    </a:ext>
                  </a:extLst>
                </a:gridCol>
                <a:gridCol w="711737">
                  <a:extLst>
                    <a:ext uri="{9D8B030D-6E8A-4147-A177-3AD203B41FA5}">
                      <a16:colId xmlns:a16="http://schemas.microsoft.com/office/drawing/2014/main" val="4167253649"/>
                    </a:ext>
                  </a:extLst>
                </a:gridCol>
                <a:gridCol w="1234740">
                  <a:extLst>
                    <a:ext uri="{9D8B030D-6E8A-4147-A177-3AD203B41FA5}">
                      <a16:colId xmlns:a16="http://schemas.microsoft.com/office/drawing/2014/main" val="3492803671"/>
                    </a:ext>
                  </a:extLst>
                </a:gridCol>
                <a:gridCol w="1597180">
                  <a:extLst>
                    <a:ext uri="{9D8B030D-6E8A-4147-A177-3AD203B41FA5}">
                      <a16:colId xmlns:a16="http://schemas.microsoft.com/office/drawing/2014/main" val="1412324496"/>
                    </a:ext>
                  </a:extLst>
                </a:gridCol>
              </a:tblGrid>
              <a:tr h="369106">
                <a:tc>
                  <a:txBody>
                    <a:bodyPr/>
                    <a:lstStyle/>
                    <a:p>
                      <a:pPr marL="0" marR="0">
                        <a:lnSpc>
                          <a:spcPct val="107000"/>
                        </a:lnSpc>
                        <a:spcAft>
                          <a:spcPts val="800"/>
                        </a:spcAft>
                        <a:buNone/>
                      </a:pPr>
                      <a:r>
                        <a:rPr lang="en-US" sz="12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marL="0" marR="0" algn="ctr">
                        <a:lnSpc>
                          <a:spcPct val="107000"/>
                        </a:lnSpc>
                        <a:spcAft>
                          <a:spcPts val="800"/>
                        </a:spcAft>
                        <a:buNone/>
                      </a:pPr>
                      <a:r>
                        <a:rPr lang="en-US" sz="12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MLST alleles</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07000"/>
                        </a:lnSpc>
                        <a:spcAft>
                          <a:spcPts val="800"/>
                        </a:spcAft>
                        <a:buNone/>
                      </a:pPr>
                      <a:r>
                        <a:rPr lang="en-US" sz="12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Isolates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200" b="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ST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51433893"/>
                  </a:ext>
                </a:extLst>
              </a:tr>
              <a:tr h="676250">
                <a:tc>
                  <a:txBody>
                    <a:bodyPr/>
                    <a:lstStyle/>
                    <a:p>
                      <a:pPr marL="0" marR="0">
                        <a:lnSpc>
                          <a:spcPct val="107000"/>
                        </a:lnSpc>
                        <a:spcAft>
                          <a:spcPts val="800"/>
                        </a:spcAft>
                        <a:buNone/>
                      </a:pPr>
                      <a:r>
                        <a:rPr lang="en-US" sz="1200" b="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gapA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infB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mdh</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pgi</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phoE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rpoB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i="1">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tonB</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New assigned- id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New assigned</a:t>
                      </a:r>
                      <a:r>
                        <a:rPr lang="en-US" sz="1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 ST</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48066319"/>
                  </a:ext>
                </a:extLst>
              </a:tr>
              <a:tr h="465946">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70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467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81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ST-7466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31861217"/>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469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ST-7467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0009825"/>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ST-7468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64382447"/>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435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393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940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ST-7469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9064057"/>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435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383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ST-7470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54509965"/>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46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322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911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ST-7471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1061187"/>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58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85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435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431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rtl="1">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id: 72366.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Calibri" panose="020F0502020204030204" pitchFamily="34" charset="0"/>
                          <a:cs typeface="Arial" panose="020B0604020202020204" pitchFamily="34" charset="0"/>
                        </a:rPr>
                        <a:t>ST-7472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6045451"/>
                  </a:ext>
                </a:extLst>
              </a:tr>
              <a:tr h="343793">
                <a:tc>
                  <a:txBody>
                    <a:bodyPr/>
                    <a:lstStyle/>
                    <a:p>
                      <a:pPr marL="0" marR="0">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60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effectLst/>
                          <a:latin typeface="Times New Roman" panose="02020603050405020304" pitchFamily="18" charset="0"/>
                          <a:ea typeface="Times New Roman" panose="02020603050405020304" pitchFamily="18" charset="0"/>
                          <a:cs typeface="Arial" panose="020B0604020202020204" pitchFamily="34" charset="0"/>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77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07000"/>
                        </a:lnSpc>
                        <a:spcAft>
                          <a:spcPts val="800"/>
                        </a:spcAft>
                        <a:buNone/>
                      </a:pPr>
                      <a:r>
                        <a:rPr lang="en-US" sz="1100" dirty="0">
                          <a:effectLst/>
                          <a:latin typeface="Times New Roman" panose="02020603050405020304" pitchFamily="18" charset="0"/>
                          <a:ea typeface="Calibri" panose="020F0502020204030204" pitchFamily="34" charset="0"/>
                          <a:cs typeface="Arial" panose="020B0604020202020204" pitchFamily="34" charset="0"/>
                        </a:rPr>
                        <a:t>id: 72367.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lnSpc>
                          <a:spcPct val="107000"/>
                        </a:lnSpc>
                        <a:spcAft>
                          <a:spcPts val="800"/>
                        </a:spcAft>
                        <a:buNone/>
                      </a:pPr>
                      <a:r>
                        <a:rPr lang="en-US" sz="1100" dirty="0">
                          <a:effectLst/>
                          <a:latin typeface="Times New Roman" panose="02020603050405020304" pitchFamily="18" charset="0"/>
                          <a:ea typeface="Calibri" panose="020F0502020204030204" pitchFamily="34" charset="0"/>
                          <a:cs typeface="Arial" panose="020B0604020202020204" pitchFamily="34" charset="0"/>
                        </a:rPr>
                        <a:t>ST-7473</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27353766"/>
                  </a:ext>
                </a:extLst>
              </a:tr>
            </a:tbl>
          </a:graphicData>
        </a:graphic>
      </p:graphicFrame>
      <p:sp>
        <p:nvSpPr>
          <p:cNvPr id="6" name="TextBox 5">
            <a:extLst>
              <a:ext uri="{FF2B5EF4-FFF2-40B4-BE49-F238E27FC236}">
                <a16:creationId xmlns:a16="http://schemas.microsoft.com/office/drawing/2014/main" id="{30BE373D-A27B-7856-CB48-FEEB65745BEC}"/>
              </a:ext>
            </a:extLst>
          </p:cNvPr>
          <p:cNvSpPr txBox="1"/>
          <p:nvPr/>
        </p:nvSpPr>
        <p:spPr>
          <a:xfrm>
            <a:off x="379828" y="1350498"/>
            <a:ext cx="11812172" cy="646331"/>
          </a:xfrm>
          <a:prstGeom prst="rect">
            <a:avLst/>
          </a:prstGeom>
          <a:noFill/>
        </p:spPr>
        <p:txBody>
          <a:bodyPr wrap="square">
            <a:spAutoFit/>
          </a:bodyPr>
          <a:lstStyle/>
          <a:p>
            <a:r>
              <a:rPr lang="en-US" dirty="0">
                <a:latin typeface="Times New Roman" panose="02020603050405020304" pitchFamily="18" charset="0"/>
                <a:cs typeface="Times New Roman" panose="02020603050405020304" pitchFamily="18" charset="0"/>
              </a:rPr>
              <a:t>Table 6. Allelic profile of </a:t>
            </a:r>
            <a:r>
              <a:rPr lang="en-US" dirty="0" err="1">
                <a:latin typeface="Times New Roman" panose="02020603050405020304" pitchFamily="18" charset="0"/>
                <a:cs typeface="Times New Roman" panose="02020603050405020304" pitchFamily="18" charset="0"/>
              </a:rPr>
              <a:t>hvKP</a:t>
            </a:r>
            <a:r>
              <a:rPr lang="en-US" dirty="0">
                <a:latin typeface="Times New Roman" panose="02020603050405020304" pitchFamily="18" charset="0"/>
                <a:cs typeface="Times New Roman" panose="02020603050405020304" pitchFamily="18" charset="0"/>
              </a:rPr>
              <a:t> isolates found in current study based on </a:t>
            </a:r>
            <a:r>
              <a:rPr lang="en-US" dirty="0" err="1">
                <a:latin typeface="Times New Roman" panose="02020603050405020304" pitchFamily="18" charset="0"/>
                <a:cs typeface="Times New Roman" panose="02020603050405020304" pitchFamily="18" charset="0"/>
              </a:rPr>
              <a:t>Institut</a:t>
            </a:r>
            <a:r>
              <a:rPr lang="en-US" dirty="0">
                <a:latin typeface="Times New Roman" panose="02020603050405020304" pitchFamily="18" charset="0"/>
                <a:cs typeface="Times New Roman" panose="02020603050405020304" pitchFamily="18" charset="0"/>
              </a:rPr>
              <a:t> Pasteur scheme and newly assigned ST isolates</a:t>
            </a:r>
          </a:p>
        </p:txBody>
      </p:sp>
    </p:spTree>
    <p:extLst>
      <p:ext uri="{BB962C8B-B14F-4D97-AF65-F5344CB8AC3E}">
        <p14:creationId xmlns:p14="http://schemas.microsoft.com/office/powerpoint/2010/main" val="18470307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 y="1"/>
            <a:ext cx="10958733" cy="1111348"/>
          </a:xfrm>
        </p:spPr>
        <p:txBody>
          <a:bodyPr>
            <a:normAutofit fontScale="90000"/>
          </a:bodyPr>
          <a:lstStyle/>
          <a:p>
            <a:pPr algn="ctr">
              <a:lnSpc>
                <a:spcPct val="200000"/>
              </a:lnSpc>
              <a:spcAft>
                <a:spcPts val="0"/>
              </a:spcAft>
            </a:pPr>
            <a:r>
              <a:rPr lang="en-US" b="1" dirty="0">
                <a:latin typeface="Times New Roman" panose="02020603050405020304" pitchFamily="18" charset="0"/>
                <a:cs typeface="Times New Roman" panose="02020603050405020304" pitchFamily="18" charset="0"/>
              </a:rPr>
              <a:t>Discussion</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82880" y="1111349"/>
            <a:ext cx="11247121" cy="5746651"/>
          </a:xfrm>
        </p:spPr>
        <p:txBody>
          <a:bodyPr>
            <a:normAutofit fontScale="85000" lnSpcReduction="10000"/>
          </a:bodyPr>
          <a:lstStyle/>
          <a:p>
            <a:pPr algn="l" rtl="0">
              <a:lnSpc>
                <a:spcPct val="200000"/>
              </a:lnSpc>
            </a:pPr>
            <a:r>
              <a:rPr lang="en-US" sz="2000" dirty="0">
                <a:latin typeface="Times New Roman" panose="02020603050405020304" pitchFamily="18" charset="0"/>
                <a:ea typeface="Times New Roman" panose="02020603050405020304" pitchFamily="18" charset="0"/>
              </a:rPr>
              <a:t>Hypervirulent Klebsiella pneumoniae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has become a global health problem, with high prevalence especially in the Asia-Pacific region. It causes both community-acquired and hospital-acquired infections, posing major clinical challenges. Reported prevalence in China ranges widely (8.3%–73.9%).</a:t>
            </a:r>
          </a:p>
          <a:p>
            <a:pPr algn="l" rtl="0">
              <a:lnSpc>
                <a:spcPct val="200000"/>
              </a:lnSpc>
            </a:pPr>
            <a:r>
              <a:rPr lang="en-US" sz="2000" dirty="0">
                <a:latin typeface="Times New Roman" panose="02020603050405020304" pitchFamily="18" charset="0"/>
                <a:ea typeface="Times New Roman" panose="02020603050405020304" pitchFamily="18" charset="0"/>
              </a:rPr>
              <a:t>Detection methods include phenotypic tests (string test, potassium tellurite resistance) and genotypic methods (PCR for virulence genes). While phenotypic tests are quick, PCR provides greater accuracy. Although some studies question its reliability, this study found the string test useful for identifying </a:t>
            </a:r>
            <a:r>
              <a:rPr lang="en-US" sz="2000" dirty="0" err="1">
                <a:latin typeface="Times New Roman" panose="02020603050405020304" pitchFamily="18" charset="0"/>
                <a:ea typeface="Times New Roman" panose="02020603050405020304" pitchFamily="18" charset="0"/>
              </a:rPr>
              <a:t>hvKP.The</a:t>
            </a:r>
            <a:r>
              <a:rPr lang="en-US" sz="2000" dirty="0">
                <a:latin typeface="Times New Roman" panose="02020603050405020304" pitchFamily="18" charset="0"/>
                <a:ea typeface="Times New Roman" panose="02020603050405020304" pitchFamily="18" charset="0"/>
              </a:rPr>
              <a:t> study showed that 46.1% of isolates were resistant to potassium tellurite, higher than previous reports (16.7%).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was isolated more frequently from pleural fluid samples compared to urine or tracheal aspirates, reflecting differences in colonization across body sites and the role of bacterial capsule in </a:t>
            </a:r>
            <a:r>
              <a:rPr lang="en-US" sz="2000" dirty="0" err="1">
                <a:latin typeface="Times New Roman" panose="02020603050405020304" pitchFamily="18" charset="0"/>
                <a:ea typeface="Times New Roman" panose="02020603050405020304" pitchFamily="18" charset="0"/>
              </a:rPr>
              <a:t>pathogenicity.Virulence</a:t>
            </a:r>
            <a:r>
              <a:rPr lang="en-US" sz="2000" dirty="0">
                <a:latin typeface="Times New Roman" panose="02020603050405020304" pitchFamily="18" charset="0"/>
                <a:ea typeface="Times New Roman" panose="02020603050405020304" pitchFamily="18" charset="0"/>
              </a:rPr>
              <a:t> genes </a:t>
            </a:r>
            <a:r>
              <a:rPr lang="en-US" sz="2000" dirty="0" err="1">
                <a:latin typeface="Times New Roman" panose="02020603050405020304" pitchFamily="18" charset="0"/>
                <a:ea typeface="Times New Roman" panose="02020603050405020304" pitchFamily="18" charset="0"/>
              </a:rPr>
              <a:t>mrkD</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iroB</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iucA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iutA</a:t>
            </a:r>
            <a:r>
              <a:rPr lang="en-US" sz="2000" dirty="0">
                <a:latin typeface="Times New Roman" panose="02020603050405020304" pitchFamily="18" charset="0"/>
                <a:ea typeface="Times New Roman" panose="02020603050405020304" pitchFamily="18" charset="0"/>
              </a:rPr>
              <a:t>, and </a:t>
            </a:r>
            <a:r>
              <a:rPr lang="en-US" sz="2000" dirty="0" err="1">
                <a:latin typeface="Times New Roman" panose="02020603050405020304" pitchFamily="18" charset="0"/>
                <a:ea typeface="Times New Roman" panose="02020603050405020304" pitchFamily="18" charset="0"/>
              </a:rPr>
              <a:t>rmpA</a:t>
            </a:r>
            <a:r>
              <a:rPr lang="en-US" sz="2000" dirty="0">
                <a:latin typeface="Times New Roman" panose="02020603050405020304" pitchFamily="18" charset="0"/>
                <a:ea typeface="Times New Roman" panose="02020603050405020304" pitchFamily="18" charset="0"/>
              </a:rPr>
              <a:t> were detected in 11.8%, 7.8%, 23.5%, 9.8%, and 15.7% of isolates, respectively, supporting their role as biomarkers of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4007645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ACDAA2-C84C-7074-C58D-0E8462AB79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455E19-773B-247A-2102-57892FE34294}"/>
              </a:ext>
            </a:extLst>
          </p:cNvPr>
          <p:cNvSpPr>
            <a:spLocks noGrp="1"/>
          </p:cNvSpPr>
          <p:nvPr>
            <p:ph type="title"/>
          </p:nvPr>
        </p:nvSpPr>
        <p:spPr>
          <a:xfrm>
            <a:off x="182880" y="1"/>
            <a:ext cx="10958733" cy="1111348"/>
          </a:xfrm>
        </p:spPr>
        <p:txBody>
          <a:bodyPr>
            <a:normAutofit fontScale="90000"/>
          </a:bodyPr>
          <a:lstStyle/>
          <a:p>
            <a:pPr algn="ctr">
              <a:lnSpc>
                <a:spcPct val="200000"/>
              </a:lnSpc>
              <a:spcAft>
                <a:spcPts val="0"/>
              </a:spcAft>
            </a:pPr>
            <a:r>
              <a:rPr lang="en-US" b="1" dirty="0">
                <a:latin typeface="Times New Roman" panose="02020603050405020304" pitchFamily="18" charset="0"/>
                <a:cs typeface="Times New Roman" panose="02020603050405020304" pitchFamily="18" charset="0"/>
              </a:rPr>
              <a:t>Discussion</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2060CC5-3DCA-7316-F468-C6474EDB560B}"/>
              </a:ext>
            </a:extLst>
          </p:cNvPr>
          <p:cNvSpPr>
            <a:spLocks noGrp="1"/>
          </p:cNvSpPr>
          <p:nvPr>
            <p:ph idx="1"/>
          </p:nvPr>
        </p:nvSpPr>
        <p:spPr>
          <a:xfrm>
            <a:off x="182880" y="1111349"/>
            <a:ext cx="11247121" cy="5746651"/>
          </a:xfrm>
        </p:spPr>
        <p:txBody>
          <a:bodyPr>
            <a:normAutofit/>
          </a:bodyPr>
          <a:lstStyle/>
          <a:p>
            <a:pPr algn="l" rtl="0">
              <a:lnSpc>
                <a:spcPct val="200000"/>
              </a:lnSpc>
            </a:pPr>
            <a:r>
              <a:rPr lang="en-US" sz="2000" dirty="0">
                <a:latin typeface="Times New Roman" panose="02020603050405020304" pitchFamily="18" charset="0"/>
                <a:ea typeface="Times New Roman" panose="02020603050405020304" pitchFamily="18" charset="0"/>
              </a:rPr>
              <a:t>MLST analysis revealed several novel sequence types (STs) and genetic diversity among isolates. Results aligned with global data showing ST23 as strongly associated with serotype K1 and hypervirulent phenotypes. However, the prevalence of </a:t>
            </a:r>
            <a:r>
              <a:rPr lang="en-US" sz="2000" dirty="0" err="1">
                <a:latin typeface="Times New Roman" panose="02020603050405020304" pitchFamily="18" charset="0"/>
                <a:ea typeface="Times New Roman" panose="02020603050405020304" pitchFamily="18" charset="0"/>
              </a:rPr>
              <a:t>iutA</a:t>
            </a:r>
            <a:r>
              <a:rPr lang="en-US" sz="2000" dirty="0">
                <a:latin typeface="Times New Roman" panose="02020603050405020304" pitchFamily="18" charset="0"/>
                <a:ea typeface="Times New Roman" panose="02020603050405020304" pitchFamily="18" charset="0"/>
              </a:rPr>
              <a:t> and </a:t>
            </a:r>
            <a:r>
              <a:rPr lang="en-US" sz="2000" dirty="0" err="1">
                <a:latin typeface="Times New Roman" panose="02020603050405020304" pitchFamily="18" charset="0"/>
                <a:ea typeface="Times New Roman" panose="02020603050405020304" pitchFamily="18" charset="0"/>
              </a:rPr>
              <a:t>rmpA</a:t>
            </a:r>
            <a:r>
              <a:rPr lang="en-US" sz="2000" dirty="0">
                <a:latin typeface="Times New Roman" panose="02020603050405020304" pitchFamily="18" charset="0"/>
                <a:ea typeface="Times New Roman" panose="02020603050405020304" pitchFamily="18" charset="0"/>
              </a:rPr>
              <a:t> in this study was lower than previously reported, indicating regional variation.</a:t>
            </a:r>
          </a:p>
          <a:p>
            <a:pPr algn="l" rtl="0">
              <a:lnSpc>
                <a:spcPct val="200000"/>
              </a:lnSpc>
            </a:pPr>
            <a:endParaRPr lang="en-US" sz="2000" dirty="0">
              <a:latin typeface="Times New Roman" panose="02020603050405020304" pitchFamily="18" charset="0"/>
              <a:ea typeface="Times New Roman" panose="02020603050405020304" pitchFamily="18" charset="0"/>
            </a:endParaRPr>
          </a:p>
          <a:p>
            <a:pPr algn="l" rtl="0">
              <a:lnSpc>
                <a:spcPct val="200000"/>
              </a:lnSpc>
            </a:pPr>
            <a:r>
              <a:rPr lang="en-US" sz="2000" dirty="0">
                <a:latin typeface="Times New Roman" panose="02020603050405020304" pitchFamily="18" charset="0"/>
                <a:ea typeface="Times New Roman" panose="02020603050405020304" pitchFamily="18" charset="0"/>
              </a:rPr>
              <a:t>Limitation: The small sample size due to limited funding restricted sequencing analysis. Future studies with larger and more diverse samples are recommended.</a:t>
            </a:r>
          </a:p>
        </p:txBody>
      </p:sp>
    </p:spTree>
    <p:extLst>
      <p:ext uri="{BB962C8B-B14F-4D97-AF65-F5344CB8AC3E}">
        <p14:creationId xmlns:p14="http://schemas.microsoft.com/office/powerpoint/2010/main" val="727832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F9CDC-DEBD-9BE9-B077-CCEB98FE2F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C57634-7D3C-C1ED-9F27-88375E1F98C1}"/>
              </a:ext>
            </a:extLst>
          </p:cNvPr>
          <p:cNvSpPr>
            <a:spLocks noGrp="1"/>
          </p:cNvSpPr>
          <p:nvPr>
            <p:ph type="title"/>
          </p:nvPr>
        </p:nvSpPr>
        <p:spPr>
          <a:xfrm>
            <a:off x="182880" y="1"/>
            <a:ext cx="10958733" cy="1111348"/>
          </a:xfrm>
        </p:spPr>
        <p:txBody>
          <a:bodyPr>
            <a:normAutofit fontScale="90000"/>
          </a:bodyPr>
          <a:lstStyle/>
          <a:p>
            <a:pPr algn="ctr">
              <a:lnSpc>
                <a:spcPct val="200000"/>
              </a:lnSpc>
              <a:spcAft>
                <a:spcPts val="0"/>
              </a:spcAft>
            </a:pPr>
            <a:r>
              <a:rPr lang="en-US" b="1" dirty="0">
                <a:latin typeface="Times New Roman" panose="02020603050405020304" pitchFamily="18" charset="0"/>
                <a:cs typeface="Times New Roman" panose="02020603050405020304" pitchFamily="18" charset="0"/>
              </a:rPr>
              <a:t>Conclusion  </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5169919-EFC3-F9D7-4813-7948CF31B6C9}"/>
              </a:ext>
            </a:extLst>
          </p:cNvPr>
          <p:cNvSpPr>
            <a:spLocks noGrp="1"/>
          </p:cNvSpPr>
          <p:nvPr>
            <p:ph idx="1"/>
          </p:nvPr>
        </p:nvSpPr>
        <p:spPr>
          <a:xfrm>
            <a:off x="0" y="956603"/>
            <a:ext cx="12192000" cy="5901397"/>
          </a:xfrm>
        </p:spPr>
        <p:txBody>
          <a:bodyPr>
            <a:normAutofit/>
          </a:bodyPr>
          <a:lstStyle/>
          <a:p>
            <a:pPr algn="l" rtl="0">
              <a:lnSpc>
                <a:spcPct val="200000"/>
              </a:lnSpc>
            </a:pPr>
            <a:r>
              <a:rPr lang="en-US" sz="2000" dirty="0">
                <a:latin typeface="Times New Roman" panose="02020603050405020304" pitchFamily="18" charset="0"/>
                <a:ea typeface="Times New Roman" panose="02020603050405020304" pitchFamily="18" charset="0"/>
              </a:rPr>
              <a:t>Hypervirulent Klebsiella pneumonia has become a global public health challenge due to its widespread distribution and high pathogenic potential. The increasing rates of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infections, especially in the Asia-Pacific region, pose major challenges to clinical medicine. The identification of virulence factors such as </a:t>
            </a:r>
            <a:r>
              <a:rPr lang="en-US" sz="2000" dirty="0" err="1">
                <a:latin typeface="Times New Roman" panose="02020603050405020304" pitchFamily="18" charset="0"/>
                <a:ea typeface="Times New Roman" panose="02020603050405020304" pitchFamily="18" charset="0"/>
              </a:rPr>
              <a:t>mrkD</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iroB</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iucA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iutA</a:t>
            </a:r>
            <a:r>
              <a:rPr lang="en-US" sz="2000" dirty="0">
                <a:latin typeface="Times New Roman" panose="02020603050405020304" pitchFamily="18" charset="0"/>
                <a:ea typeface="Times New Roman" panose="02020603050405020304" pitchFamily="18" charset="0"/>
              </a:rPr>
              <a:t> and </a:t>
            </a:r>
            <a:r>
              <a:rPr lang="en-US" sz="2000" dirty="0" err="1">
                <a:latin typeface="Times New Roman" panose="02020603050405020304" pitchFamily="18" charset="0"/>
                <a:ea typeface="Times New Roman" panose="02020603050405020304" pitchFamily="18" charset="0"/>
              </a:rPr>
              <a:t>rmpA</a:t>
            </a:r>
            <a:r>
              <a:rPr lang="en-US" sz="2000" dirty="0">
                <a:latin typeface="Times New Roman" panose="02020603050405020304" pitchFamily="18" charset="0"/>
                <a:ea typeface="Times New Roman" panose="02020603050405020304" pitchFamily="18" charset="0"/>
              </a:rPr>
              <a:t> underscores their critical role in the pathogenicity of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and supports previous findings on the hypervirulent phenotype of certain strains such as ST23. However, the differences in the prevalence of these genes across studies suggest geographic and sample variability. MLST has proven valuable for understanding genetic diversity, with novel STs identified in this study further highlighting the genetic variability of </a:t>
            </a:r>
            <a:r>
              <a:rPr lang="en-US" sz="2000" dirty="0" err="1">
                <a:latin typeface="Times New Roman" panose="02020603050405020304" pitchFamily="18" charset="0"/>
                <a:ea typeface="Times New Roman" panose="02020603050405020304" pitchFamily="18" charset="0"/>
              </a:rPr>
              <a:t>hvKP</a:t>
            </a:r>
            <a:r>
              <a:rPr lang="en-US" sz="2000" dirty="0">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1603003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539</TotalTime>
  <Words>1197</Words>
  <Application>Microsoft Office PowerPoint</Application>
  <PresentationFormat>Widescreen</PresentationFormat>
  <Paragraphs>222</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B Nazanin</vt:lpstr>
      <vt:lpstr>B Zar</vt:lpstr>
      <vt:lpstr>Calibri</vt:lpstr>
      <vt:lpstr>Times New Roman</vt:lpstr>
      <vt:lpstr>Trebuchet MS</vt:lpstr>
      <vt:lpstr>Wingdings</vt:lpstr>
      <vt:lpstr>Wingdings 3</vt:lpstr>
      <vt:lpstr>Facet</vt:lpstr>
      <vt:lpstr>PowerPoint Presentation</vt:lpstr>
      <vt:lpstr>Introduction </vt:lpstr>
      <vt:lpstr>Materials and Method: </vt:lpstr>
      <vt:lpstr>Materials and Method: </vt:lpstr>
      <vt:lpstr>Results: </vt:lpstr>
      <vt:lpstr>Results: </vt:lpstr>
      <vt:lpstr>Discussion </vt:lpstr>
      <vt:lpstr>Discussion </vt:lpstr>
      <vt:lpstr>Conclusion   </vt:lpstr>
      <vt:lpstr>Conclusion   </vt:lpstr>
      <vt:lpstr>Summarized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drsadeghifar</dc:creator>
  <cp:lastModifiedBy>valadbeigi</cp:lastModifiedBy>
  <cp:revision>132</cp:revision>
  <cp:lastPrinted>2023-10-08T08:07:48Z</cp:lastPrinted>
  <dcterms:created xsi:type="dcterms:W3CDTF">2020-12-06T06:08:55Z</dcterms:created>
  <dcterms:modified xsi:type="dcterms:W3CDTF">2025-08-31T06:21:52Z</dcterms:modified>
</cp:coreProperties>
</file>