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72" r:id="rId1"/>
  </p:sldMasterIdLst>
  <p:sldIdLst>
    <p:sldId id="256" r:id="rId2"/>
    <p:sldId id="259" r:id="rId3"/>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717" autoAdjust="0"/>
  </p:normalViewPr>
  <p:slideViewPr>
    <p:cSldViewPr snapToGrid="0">
      <p:cViewPr varScale="1">
        <p:scale>
          <a:sx n="83" d="100"/>
          <a:sy n="83" d="100"/>
        </p:scale>
        <p:origin x="1176" y="4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742756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532089" y="762001"/>
            <a:ext cx="2376821"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69252" y="1298448"/>
            <a:ext cx="59436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93762" y="4670246"/>
            <a:ext cx="59436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A7B3CC-035A-4F92-8251-FDDD2D5DB9CB}"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8332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A7B3CC-035A-4F92-8251-FDDD2D5DB9CB}"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264819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9562" y="990600"/>
            <a:ext cx="2290763"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142679" y="868680"/>
            <a:ext cx="59436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A7B3CC-035A-4F92-8251-FDDD2D5DB9CB}"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266143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A7B3CC-035A-4F92-8251-FDDD2D5DB9CB}"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125304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42679" y="1298448"/>
            <a:ext cx="59436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157538" y="4672584"/>
            <a:ext cx="59436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A7B3CC-035A-4F92-8251-FDDD2D5DB9CB}"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330130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42679" y="868680"/>
            <a:ext cx="282321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52222" y="868680"/>
            <a:ext cx="282321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9A7B3CC-035A-4F92-8251-FDDD2D5DB9CB}" type="datetimeFigureOut">
              <a:rPr lang="en-US" smtClean="0"/>
              <a:t>10/31/2025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284854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142679" y="1023586"/>
            <a:ext cx="282321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142679" y="1930936"/>
            <a:ext cx="282321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52501" y="1023588"/>
            <a:ext cx="282321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52501" y="1930936"/>
            <a:ext cx="282321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9A7B3CC-035A-4F92-8251-FDDD2D5DB9CB}" type="datetimeFigureOut">
              <a:rPr lang="en-US" smtClean="0"/>
              <a:t>10/31/2025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47705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9A7B3CC-035A-4F92-8251-FDDD2D5DB9CB}" type="datetimeFigureOut">
              <a:rPr lang="en-US" smtClean="0"/>
              <a:t>10/31/2025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21557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9A7B3CC-035A-4F92-8251-FDDD2D5DB9CB}"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3355073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026" y="1143000"/>
            <a:ext cx="2303145"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142679" y="868680"/>
            <a:ext cx="59436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026" y="3337560"/>
            <a:ext cx="2303145"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99A7B3CC-035A-4F92-8251-FDDD2D5DB9CB}" type="datetimeFigureOut">
              <a:rPr lang="en-US" smtClean="0"/>
              <a:t>10/31/2025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421621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026" y="1143000"/>
            <a:ext cx="2303145"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01149" y="767419"/>
            <a:ext cx="6593625"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08026" y="3340602"/>
            <a:ext cx="2303145"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99A7B3CC-035A-4F92-8251-FDDD2D5DB9CB}" type="datetimeFigureOut">
              <a:rPr lang="en-US" smtClean="0"/>
              <a:t>10/31/2025</a:t>
            </a:fld>
            <a:endParaRPr lang="en-US"/>
          </a:p>
        </p:txBody>
      </p:sp>
      <p:sp>
        <p:nvSpPr>
          <p:cNvPr id="9" name="Footer Placeholder 8"/>
          <p:cNvSpPr>
            <a:spLocks noGrp="1"/>
          </p:cNvSpPr>
          <p:nvPr>
            <p:ph type="ftr" sz="quarter" idx="11"/>
          </p:nvPr>
        </p:nvSpPr>
        <p:spPr>
          <a:xfrm>
            <a:off x="2843020" y="6356352"/>
            <a:ext cx="4803108" cy="365125"/>
          </a:xfrm>
        </p:spPr>
        <p:txBody>
          <a:bodyPr/>
          <a:lstStyle/>
          <a:p>
            <a:endParaRPr lang="en-US"/>
          </a:p>
        </p:txBody>
      </p:sp>
      <p:sp>
        <p:nvSpPr>
          <p:cNvPr id="10" name="Slide Number Placeholder 9"/>
          <p:cNvSpPr>
            <a:spLocks noGrp="1"/>
          </p:cNvSpPr>
          <p:nvPr>
            <p:ph type="sldNum" sz="quarter" idx="12"/>
          </p:nvPr>
        </p:nvSpPr>
        <p:spPr/>
        <p:txBody>
          <a:bodyPr/>
          <a:lstStyle/>
          <a:p>
            <a:fld id="{E4DAD479-5231-4512-8679-5A94E80492A8}" type="slidenum">
              <a:rPr lang="en-US" smtClean="0"/>
              <a:t>‹#›</a:t>
            </a:fld>
            <a:endParaRPr lang="en-US"/>
          </a:p>
        </p:txBody>
      </p:sp>
    </p:spTree>
    <p:extLst>
      <p:ext uri="{BB962C8B-B14F-4D97-AF65-F5344CB8AC3E}">
        <p14:creationId xmlns:p14="http://schemas.microsoft.com/office/powerpoint/2010/main" val="6698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797917"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05496" y="1123839"/>
            <a:ext cx="2394830"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9600390" y="758952"/>
            <a:ext cx="312039"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143780" y="864108"/>
            <a:ext cx="59436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3253" y="6356352"/>
            <a:ext cx="222885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99A7B3CC-035A-4F92-8251-FDDD2D5DB9CB}" type="datetimeFigureOut">
              <a:rPr lang="en-US" smtClean="0"/>
              <a:t>10/31/2025</a:t>
            </a:fld>
            <a:endParaRPr lang="en-US"/>
          </a:p>
        </p:txBody>
      </p:sp>
      <p:sp>
        <p:nvSpPr>
          <p:cNvPr id="5" name="Footer Placeholder 4"/>
          <p:cNvSpPr>
            <a:spLocks noGrp="1"/>
          </p:cNvSpPr>
          <p:nvPr>
            <p:ph type="ftr" sz="quarter" idx="3"/>
          </p:nvPr>
        </p:nvSpPr>
        <p:spPr>
          <a:xfrm>
            <a:off x="3143780" y="6356352"/>
            <a:ext cx="480310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8640236" y="6356352"/>
            <a:ext cx="1243878" cy="365125"/>
          </a:xfrm>
          <a:prstGeom prst="rect">
            <a:avLst/>
          </a:prstGeom>
        </p:spPr>
        <p:txBody>
          <a:bodyPr vert="horz" lIns="91440" tIns="45720" rIns="91440" bIns="45720" rtlCol="0" anchor="ctr"/>
          <a:lstStyle>
            <a:lvl1pPr algn="r">
              <a:defRPr sz="1100" b="1">
                <a:solidFill>
                  <a:schemeClr val="accent1"/>
                </a:solidFill>
              </a:defRPr>
            </a:lvl1pPr>
          </a:lstStyle>
          <a:p>
            <a:fld id="{E4DAD479-5231-4512-8679-5A94E80492A8}" type="slidenum">
              <a:rPr lang="en-US" smtClean="0"/>
              <a:t>‹#›</a:t>
            </a:fld>
            <a:endParaRPr lang="en-US"/>
          </a:p>
        </p:txBody>
      </p:sp>
    </p:spTree>
    <p:extLst>
      <p:ext uri="{BB962C8B-B14F-4D97-AF65-F5344CB8AC3E}">
        <p14:creationId xmlns:p14="http://schemas.microsoft.com/office/powerpoint/2010/main" val="4196679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42000"/>
                    </a14:imgEffect>
                    <a14:imgEffect>
                      <a14:brightnessContrast bright="-2000" contrast="-4000"/>
                    </a14:imgEffect>
                  </a14:imgLayer>
                </a14:imgProps>
              </a:ext>
              <a:ext uri="{28A0092B-C50C-407E-A947-70E740481C1C}">
                <a14:useLocalDpi xmlns:a14="http://schemas.microsoft.com/office/drawing/2010/main" val="0"/>
              </a:ext>
            </a:extLst>
          </a:blip>
          <a:stretch>
            <a:fillRect/>
          </a:stretch>
        </p:blipFill>
        <p:spPr>
          <a:xfrm>
            <a:off x="295563" y="3729764"/>
            <a:ext cx="9042401" cy="3123643"/>
          </a:xfrm>
          <a:prstGeom prst="rect">
            <a:avLst/>
          </a:prstGeom>
          <a:effectLst>
            <a:outerShdw blurRad="50800" dist="50800" dir="5400000" algn="ctr" rotWithShape="0">
              <a:srgbClr val="000000">
                <a:alpha val="99000"/>
              </a:srgbClr>
            </a:outerShdw>
            <a:reflection stA="0" endPos="65000" dist="50800" dir="5400000" sy="-100000" algn="bl" rotWithShape="0"/>
            <a:softEdge rad="88900"/>
          </a:effectLst>
        </p:spPr>
      </p:pic>
      <p:sp>
        <p:nvSpPr>
          <p:cNvPr id="12" name="Rectangle 11"/>
          <p:cNvSpPr/>
          <p:nvPr/>
        </p:nvSpPr>
        <p:spPr>
          <a:xfrm>
            <a:off x="6585527" y="424870"/>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0545" y="424871"/>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95563" y="424872"/>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73609" y="3907798"/>
            <a:ext cx="2176272" cy="2048256"/>
          </a:xfrm>
          <a:prstGeom prst="rect">
            <a:avLst/>
          </a:prstGeom>
          <a:solidFill>
            <a:schemeClr val="accent1">
              <a:lumMod val="60000"/>
              <a:lumOff val="40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9" name="TextBox 18"/>
          <p:cNvSpPr txBox="1"/>
          <p:nvPr/>
        </p:nvSpPr>
        <p:spPr>
          <a:xfrm>
            <a:off x="6873609" y="2115522"/>
            <a:ext cx="2176272" cy="1754326"/>
          </a:xfrm>
          <a:prstGeom prst="rect">
            <a:avLst/>
          </a:prstGeom>
          <a:noFill/>
        </p:spPr>
        <p:txBody>
          <a:bodyPr wrap="square" rtlCol="0">
            <a:spAutoFit/>
          </a:bodyPr>
          <a:lstStyle/>
          <a:p>
            <a:pPr algn="ctr" rtl="1"/>
            <a:r>
              <a:rPr lang="fa-IR" b="1" dirty="0">
                <a:cs typeface="B Nazanin" panose="00000400000000000000" pitchFamily="2" charset="-78"/>
              </a:rPr>
              <a:t>عنوان طرح:</a:t>
            </a:r>
          </a:p>
          <a:p>
            <a:pPr algn="ctr"/>
            <a:endParaRPr lang="fa-IR" b="1" dirty="0">
              <a:cs typeface="B Nazanin" panose="00000400000000000000" pitchFamily="2" charset="-78"/>
            </a:endParaRPr>
          </a:p>
          <a:p>
            <a:pPr algn="ctr"/>
            <a:endParaRPr lang="fa-IR" b="1" dirty="0">
              <a:cs typeface="B Nazanin" panose="00000400000000000000" pitchFamily="2" charset="-78"/>
            </a:endParaRPr>
          </a:p>
          <a:p>
            <a:pPr algn="ctr"/>
            <a:endParaRPr lang="fa-IR" b="1" dirty="0">
              <a:cs typeface="B Nazanin" panose="00000400000000000000" pitchFamily="2" charset="-78"/>
            </a:endParaRPr>
          </a:p>
          <a:p>
            <a:pPr algn="ctr"/>
            <a:endParaRPr lang="fa-IR" b="1" dirty="0">
              <a:cs typeface="B Nazanin" panose="00000400000000000000" pitchFamily="2" charset="-78"/>
            </a:endParaRPr>
          </a:p>
          <a:p>
            <a:pPr algn="ctr"/>
            <a:r>
              <a:rPr lang="fa-IR" b="1" dirty="0">
                <a:cs typeface="B Nazanin" panose="00000400000000000000" pitchFamily="2" charset="-78"/>
              </a:rPr>
              <a:t>مجری و همکاران طرح:</a:t>
            </a:r>
            <a:endParaRPr lang="en-US" b="1" dirty="0">
              <a:cs typeface="B Nazanin" panose="00000400000000000000" pitchFamily="2" charset="-78"/>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02325" y="234465"/>
            <a:ext cx="4721176" cy="2658320"/>
          </a:xfrm>
          <a:prstGeom prst="rect">
            <a:avLst/>
          </a:prstGeom>
        </p:spPr>
      </p:pic>
      <p:sp>
        <p:nvSpPr>
          <p:cNvPr id="5" name="TextBox 4">
            <a:extLst>
              <a:ext uri="{FF2B5EF4-FFF2-40B4-BE49-F238E27FC236}">
                <a16:creationId xmlns:a16="http://schemas.microsoft.com/office/drawing/2014/main" id="{7ACB210D-7C1A-7B9B-8150-A6A32F5C9ED7}"/>
              </a:ext>
            </a:extLst>
          </p:cNvPr>
          <p:cNvSpPr txBox="1"/>
          <p:nvPr/>
        </p:nvSpPr>
        <p:spPr>
          <a:xfrm>
            <a:off x="6716657" y="2195080"/>
            <a:ext cx="2490175" cy="1279838"/>
          </a:xfrm>
          <a:prstGeom prst="rect">
            <a:avLst/>
          </a:prstGeom>
          <a:noFill/>
        </p:spPr>
        <p:txBody>
          <a:bodyPr wrap="square">
            <a:spAutoFit/>
          </a:bodyPr>
          <a:lstStyle/>
          <a:p>
            <a:pPr marL="0" marR="0" algn="just" rtl="1">
              <a:lnSpc>
                <a:spcPct val="150000"/>
              </a:lnSpc>
              <a:spcAft>
                <a:spcPts val="800"/>
              </a:spcAft>
              <a:buNone/>
            </a:pPr>
            <a:r>
              <a:rPr lang="en-US" sz="1200" b="1" kern="100" dirty="0">
                <a:effectLst/>
                <a:latin typeface="Calibri" panose="020F0502020204030204" pitchFamily="34" charset="0"/>
                <a:ea typeface="Calibri" panose="020F0502020204030204" pitchFamily="34" charset="0"/>
                <a:cs typeface="Arial" panose="020B0604020202020204" pitchFamily="34" charset="0"/>
              </a:rPr>
              <a:t> </a:t>
            </a:r>
          </a:p>
          <a:p>
            <a:pPr marL="0" marR="0" algn="just" rtl="1">
              <a:lnSpc>
                <a:spcPct val="150000"/>
              </a:lnSpc>
              <a:spcAft>
                <a:spcPts val="800"/>
              </a:spcAft>
              <a:buNone/>
            </a:pPr>
            <a:r>
              <a:rPr lang="ar-SA" sz="1200" b="1" kern="100" dirty="0">
                <a:latin typeface="Calibri" panose="020F0502020204030204" pitchFamily="34" charset="0"/>
                <a:cs typeface="B Nazanin" panose="00000400000000000000" pitchFamily="2" charset="-78"/>
              </a:rPr>
              <a:t>بررسی فراوانی سلول‌های</a:t>
            </a:r>
            <a:r>
              <a:rPr lang="en-US" sz="1200" b="1" kern="100" dirty="0">
                <a:latin typeface="Calibri" panose="020F0502020204030204" pitchFamily="34" charset="0"/>
                <a:cs typeface="B Nazanin" panose="00000400000000000000" pitchFamily="2" charset="-78"/>
              </a:rPr>
              <a:t> T </a:t>
            </a:r>
            <a:r>
              <a:rPr lang="ar-SA" sz="1200" b="1" kern="100" dirty="0">
                <a:latin typeface="Calibri" panose="020F0502020204030204" pitchFamily="34" charset="0"/>
                <a:cs typeface="B Nazanin" panose="00000400000000000000" pitchFamily="2" charset="-78"/>
              </a:rPr>
              <a:t>تنظیمی</a:t>
            </a:r>
            <a:r>
              <a:rPr lang="en-US" sz="1200" b="1" kern="100" dirty="0">
                <a:latin typeface="Calibri" panose="020F0502020204030204" pitchFamily="34" charset="0"/>
                <a:cs typeface="B Nazanin" panose="00000400000000000000" pitchFamily="2" charset="-78"/>
              </a:rPr>
              <a:t> CD8+ </a:t>
            </a:r>
            <a:r>
              <a:rPr lang="ar-SA" sz="1200" b="1" kern="100" dirty="0">
                <a:latin typeface="Calibri" panose="020F0502020204030204" pitchFamily="34" charset="0"/>
                <a:cs typeface="B Nazanin" panose="00000400000000000000" pitchFamily="2" charset="-78"/>
              </a:rPr>
              <a:t>در بیماران مبتلا به مولتیپل اسکلروز</a:t>
            </a:r>
            <a:r>
              <a:rPr lang="en-US" sz="1200" b="1" kern="100" dirty="0">
                <a:latin typeface="Calibri" panose="020F0502020204030204" pitchFamily="34" charset="0"/>
                <a:cs typeface="B Nazanin" panose="00000400000000000000" pitchFamily="2" charset="-78"/>
              </a:rPr>
              <a:t> (MS)</a:t>
            </a:r>
            <a:r>
              <a:rPr lang="ar-SA" sz="1200" b="1" kern="100" dirty="0">
                <a:latin typeface="Calibri" panose="020F0502020204030204" pitchFamily="34" charset="0"/>
                <a:cs typeface="B Nazanin" panose="00000400000000000000" pitchFamily="2" charset="-78"/>
              </a:rPr>
              <a:t>:</a:t>
            </a:r>
            <a:r>
              <a:rPr lang="fa-IR"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یک مرور نظام‌مند و فراتحلیل</a:t>
            </a:r>
            <a:endParaRPr lang="en-US" sz="1200" b="1" kern="100" dirty="0">
              <a:latin typeface="Calibri" panose="020F0502020204030204" pitchFamily="34" charset="0"/>
              <a:cs typeface="B Nazanin" panose="00000400000000000000" pitchFamily="2" charset="-78"/>
            </a:endParaRPr>
          </a:p>
        </p:txBody>
      </p:sp>
      <p:sp>
        <p:nvSpPr>
          <p:cNvPr id="7" name="TextBox 6">
            <a:extLst>
              <a:ext uri="{FF2B5EF4-FFF2-40B4-BE49-F238E27FC236}">
                <a16:creationId xmlns:a16="http://schemas.microsoft.com/office/drawing/2014/main" id="{8A6BD493-5A6F-A87D-E632-7B64E51AB564}"/>
              </a:ext>
            </a:extLst>
          </p:cNvPr>
          <p:cNvSpPr txBox="1"/>
          <p:nvPr/>
        </p:nvSpPr>
        <p:spPr>
          <a:xfrm>
            <a:off x="6873609" y="3967302"/>
            <a:ext cx="2176272" cy="1358064"/>
          </a:xfrm>
          <a:prstGeom prst="rect">
            <a:avLst/>
          </a:prstGeom>
          <a:noFill/>
        </p:spPr>
        <p:txBody>
          <a:bodyPr wrap="square">
            <a:spAutoFit/>
          </a:bodyPr>
          <a:lstStyle/>
          <a:p>
            <a:pPr algn="r">
              <a:lnSpc>
                <a:spcPct val="150000"/>
              </a:lnSpc>
            </a:pPr>
            <a:r>
              <a:rPr lang="fa-IR" sz="1400" b="1" kern="100" dirty="0">
                <a:latin typeface="Calibri" panose="020F0502020204030204" pitchFamily="34" charset="0"/>
                <a:cs typeface="B Nazanin" panose="00000400000000000000" pitchFamily="2" charset="-78"/>
              </a:rPr>
              <a:t>علی نوری زاده   </a:t>
            </a:r>
          </a:p>
          <a:p>
            <a:pPr algn="r">
              <a:lnSpc>
                <a:spcPct val="150000"/>
              </a:lnSpc>
            </a:pPr>
            <a:r>
              <a:rPr lang="fa-IR" sz="1400" b="1" kern="100" dirty="0">
                <a:latin typeface="Calibri" panose="020F0502020204030204" pitchFamily="34" charset="0"/>
                <a:cs typeface="B Nazanin" panose="00000400000000000000" pitchFamily="2" charset="-78"/>
              </a:rPr>
              <a:t>علی صیدخانی نهال</a:t>
            </a:r>
          </a:p>
          <a:p>
            <a:pPr algn="r">
              <a:lnSpc>
                <a:spcPct val="150000"/>
              </a:lnSpc>
            </a:pPr>
            <a:r>
              <a:rPr lang="fa-IR" sz="1400" b="1" kern="100" dirty="0">
                <a:latin typeface="Calibri" panose="020F0502020204030204" pitchFamily="34" charset="0"/>
                <a:cs typeface="B Nazanin" panose="00000400000000000000" pitchFamily="2" charset="-78"/>
              </a:rPr>
              <a:t> سالار بختیاری</a:t>
            </a:r>
          </a:p>
          <a:p>
            <a:pPr algn="r">
              <a:lnSpc>
                <a:spcPct val="150000"/>
              </a:lnSpc>
            </a:pPr>
            <a:r>
              <a:rPr lang="fa-IR" sz="1400" b="1" kern="100" dirty="0">
                <a:latin typeface="Calibri" panose="020F0502020204030204" pitchFamily="34" charset="0"/>
                <a:cs typeface="B Nazanin" panose="00000400000000000000" pitchFamily="2" charset="-78"/>
              </a:rPr>
              <a:t> افرا خسروی</a:t>
            </a:r>
            <a:endParaRPr lang="en-US" sz="1400" b="1" kern="100" dirty="0">
              <a:latin typeface="Calibri" panose="020F0502020204030204" pitchFamily="34" charset="0"/>
              <a:cs typeface="B Nazanin" panose="00000400000000000000" pitchFamily="2" charset="-78"/>
            </a:endParaRPr>
          </a:p>
        </p:txBody>
      </p:sp>
      <p:sp>
        <p:nvSpPr>
          <p:cNvPr id="9" name="TextBox 8">
            <a:extLst>
              <a:ext uri="{FF2B5EF4-FFF2-40B4-BE49-F238E27FC236}">
                <a16:creationId xmlns:a16="http://schemas.microsoft.com/office/drawing/2014/main" id="{1452DF0F-E5EB-8511-41F9-E4AC504FECA4}"/>
              </a:ext>
            </a:extLst>
          </p:cNvPr>
          <p:cNvSpPr txBox="1"/>
          <p:nvPr/>
        </p:nvSpPr>
        <p:spPr>
          <a:xfrm>
            <a:off x="3488743" y="553843"/>
            <a:ext cx="2656041" cy="3578416"/>
          </a:xfrm>
          <a:prstGeom prst="rect">
            <a:avLst/>
          </a:prstGeom>
          <a:noFill/>
        </p:spPr>
        <p:txBody>
          <a:bodyPr wrap="square">
            <a:spAutoFit/>
          </a:bodyPr>
          <a:lstStyle/>
          <a:p>
            <a:pPr marL="0" marR="0" algn="r" rtl="1">
              <a:lnSpc>
                <a:spcPct val="115000"/>
              </a:lnSpc>
              <a:spcAft>
                <a:spcPts val="800"/>
              </a:spcAft>
              <a:buNone/>
            </a:pPr>
            <a:r>
              <a:rPr lang="ar-SA" sz="1200" b="1" kern="100" dirty="0">
                <a:latin typeface="Calibri" panose="020F0502020204030204" pitchFamily="34" charset="0"/>
                <a:cs typeface="B Nazanin" panose="00000400000000000000" pitchFamily="2" charset="-78"/>
              </a:rPr>
              <a:t>مخاطبین و گروه هدف این پژوهش</a:t>
            </a:r>
            <a:endParaRPr lang="en-US" sz="1200" b="1" kern="100" dirty="0">
              <a:latin typeface="Calibri" panose="020F0502020204030204" pitchFamily="34" charset="0"/>
              <a:cs typeface="B Nazanin" panose="00000400000000000000" pitchFamily="2" charset="-78"/>
            </a:endParaRPr>
          </a:p>
          <a:p>
            <a:pPr marL="0" marR="0" algn="r" rtl="1">
              <a:lnSpc>
                <a:spcPct val="115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این پژوهش با هدف ارائه یک دیدگاه جامع و آماری برای جامعه علمی و پزشکی انجام شده است. گروه‌های هدف اصلی عبارتند از</a:t>
            </a:r>
            <a:r>
              <a:rPr lang="en-US" sz="1200" b="1" kern="100" dirty="0">
                <a:latin typeface="Calibri" panose="020F0502020204030204" pitchFamily="34" charset="0"/>
                <a:cs typeface="B Nazanin" panose="00000400000000000000" pitchFamily="2" charset="-78"/>
              </a:rPr>
              <a:t>:</a:t>
            </a:r>
          </a:p>
          <a:p>
            <a:pPr marL="0" marR="0" algn="r" rtl="1">
              <a:lnSpc>
                <a:spcPct val="115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متخصصان مغز و اعصاب: برای درک بهتر نقش سیستم ایمنی در بیماری</a:t>
            </a:r>
            <a:r>
              <a:rPr lang="en-US" sz="1200" b="1" kern="100" dirty="0">
                <a:latin typeface="Calibri" panose="020F0502020204030204" pitchFamily="34" charset="0"/>
                <a:cs typeface="B Nazanin" panose="00000400000000000000" pitchFamily="2" charset="-78"/>
              </a:rPr>
              <a:t>. MS</a:t>
            </a:r>
          </a:p>
          <a:p>
            <a:pPr marL="171450" marR="0" indent="-171450" algn="r" rtl="1">
              <a:lnSpc>
                <a:spcPct val="115000"/>
              </a:lnSpc>
              <a:spcAft>
                <a:spcPts val="800"/>
              </a:spcAft>
              <a:buFont typeface="Arial" panose="020B0604020202020204" pitchFamily="34" charset="0"/>
              <a:buChar char="•"/>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پژوهشگران و ایمونولوژیست‌ها: برای هدایت تحقیقات آتی در زمینه سلول‌های</a:t>
            </a:r>
            <a:r>
              <a:rPr lang="en-US" sz="1200" b="1" kern="100" dirty="0">
                <a:latin typeface="Calibri" panose="020F0502020204030204" pitchFamily="34" charset="0"/>
                <a:cs typeface="B Nazanin" panose="00000400000000000000" pitchFamily="2" charset="-78"/>
              </a:rPr>
              <a:t> T </a:t>
            </a:r>
            <a:r>
              <a:rPr lang="ar-SA" sz="1200" b="1" kern="100" dirty="0">
                <a:latin typeface="Calibri" panose="020F0502020204030204" pitchFamily="34" charset="0"/>
                <a:cs typeface="B Nazanin" panose="00000400000000000000" pitchFamily="2" charset="-78"/>
              </a:rPr>
              <a:t>تنظیمی</a:t>
            </a:r>
            <a:r>
              <a:rPr lang="en-US" sz="1200" b="1" kern="100" dirty="0">
                <a:latin typeface="Calibri" panose="020F0502020204030204" pitchFamily="34" charset="0"/>
                <a:cs typeface="B Nazanin" panose="00000400000000000000" pitchFamily="2" charset="-78"/>
              </a:rPr>
              <a:t>.</a:t>
            </a:r>
          </a:p>
          <a:p>
            <a:pPr marL="171450" marR="0" indent="-171450" algn="r" rtl="1">
              <a:lnSpc>
                <a:spcPct val="115000"/>
              </a:lnSpc>
              <a:spcAft>
                <a:spcPts val="800"/>
              </a:spcAft>
              <a:buFont typeface="Arial" panose="020B0604020202020204" pitchFamily="34" charset="0"/>
              <a:buChar char="•"/>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دانشجویان پزشکی و علوم پایه: به عنوان یک منبع معتبر و به‌روز</a:t>
            </a:r>
            <a:r>
              <a:rPr lang="en-US" sz="1200" b="1" kern="100" dirty="0">
                <a:latin typeface="Calibri" panose="020F0502020204030204" pitchFamily="34" charset="0"/>
                <a:cs typeface="B Nazanin" panose="00000400000000000000" pitchFamily="2" charset="-78"/>
              </a:rPr>
              <a:t>.</a:t>
            </a:r>
          </a:p>
          <a:p>
            <a:pPr marL="171450" marR="0" indent="-171450" algn="r" rtl="1">
              <a:lnSpc>
                <a:spcPct val="115000"/>
              </a:lnSpc>
              <a:spcAft>
                <a:spcPts val="800"/>
              </a:spcAft>
              <a:buFont typeface="Arial" panose="020B0604020202020204" pitchFamily="34" charset="0"/>
              <a:buChar char="•"/>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سیاست‌گذاران حوزه سلامت: برای کمک به برنامه‌ریزی در زمینه تشخیص و درمان بیماری‌های خودایمنی</a:t>
            </a:r>
            <a:r>
              <a:rPr lang="en-US" sz="1200" b="1" kern="100" dirty="0">
                <a:latin typeface="Calibri" panose="020F0502020204030204" pitchFamily="34" charset="0"/>
                <a:cs typeface="B Nazanin" panose="00000400000000000000" pitchFamily="2" charset="-78"/>
              </a:rPr>
              <a:t>.</a:t>
            </a:r>
          </a:p>
        </p:txBody>
      </p:sp>
      <p:pic>
        <p:nvPicPr>
          <p:cNvPr id="10" name="Picture 9">
            <a:extLst>
              <a:ext uri="{FF2B5EF4-FFF2-40B4-BE49-F238E27FC236}">
                <a16:creationId xmlns:a16="http://schemas.microsoft.com/office/drawing/2014/main" id="{AEE80C46-82C8-73D6-F167-40EE6AD3F420}"/>
              </a:ext>
            </a:extLst>
          </p:cNvPr>
          <p:cNvPicPr>
            <a:picLocks noChangeAspect="1"/>
          </p:cNvPicPr>
          <p:nvPr/>
        </p:nvPicPr>
        <p:blipFill>
          <a:blip r:embed="rId6"/>
          <a:stretch>
            <a:fillRect/>
          </a:stretch>
        </p:blipFill>
        <p:spPr>
          <a:xfrm>
            <a:off x="953253" y="3750520"/>
            <a:ext cx="1492526" cy="1371345"/>
          </a:xfrm>
          <a:prstGeom prst="rect">
            <a:avLst/>
          </a:prstGeom>
        </p:spPr>
      </p:pic>
      <p:sp>
        <p:nvSpPr>
          <p:cNvPr id="13" name="TextBox 12">
            <a:extLst>
              <a:ext uri="{FF2B5EF4-FFF2-40B4-BE49-F238E27FC236}">
                <a16:creationId xmlns:a16="http://schemas.microsoft.com/office/drawing/2014/main" id="{DA9C0DCD-294A-C18D-2A3C-C71E442B32EA}"/>
              </a:ext>
            </a:extLst>
          </p:cNvPr>
          <p:cNvSpPr txBox="1"/>
          <p:nvPr/>
        </p:nvSpPr>
        <p:spPr>
          <a:xfrm>
            <a:off x="295563" y="553843"/>
            <a:ext cx="2682710" cy="2941831"/>
          </a:xfrm>
          <a:prstGeom prst="rect">
            <a:avLst/>
          </a:prstGeom>
          <a:noFill/>
        </p:spPr>
        <p:txBody>
          <a:bodyPr wrap="square">
            <a:spAutoFit/>
          </a:bodyPr>
          <a:lstStyle/>
          <a:p>
            <a:pPr marL="0" marR="0" algn="just" rtl="1">
              <a:lnSpc>
                <a:spcPct val="150000"/>
              </a:lnSpc>
              <a:spcAft>
                <a:spcPts val="800"/>
              </a:spcAft>
              <a:buNone/>
            </a:pPr>
            <a:r>
              <a:rPr lang="ar-SA" sz="1200" b="1" kern="100" dirty="0">
                <a:latin typeface="Calibri" panose="020F0502020204030204" pitchFamily="34" charset="0"/>
                <a:cs typeface="B Nazanin" panose="00000400000000000000" pitchFamily="2" charset="-78"/>
              </a:rPr>
              <a:t>خبر پژوهش</a:t>
            </a:r>
            <a:endParaRPr lang="en-US" sz="1200" b="1" kern="100" dirty="0">
              <a:latin typeface="Calibri" panose="020F0502020204030204" pitchFamily="34" charset="0"/>
              <a:cs typeface="B Nazanin" panose="00000400000000000000" pitchFamily="2" charset="-78"/>
            </a:endParaRPr>
          </a:p>
          <a:p>
            <a:pPr marL="0" marR="0" algn="just" rtl="1">
              <a:lnSpc>
                <a:spcPct val="150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بر اساس آیین‌نامه انتشار اخبار علمی و با استناد به روش‌شناسی معتبر</a:t>
            </a:r>
            <a:r>
              <a:rPr lang="fa-IR" sz="1200" b="1" kern="100" dirty="0">
                <a:latin typeface="Calibri" panose="020F0502020204030204" pitchFamily="34" charset="0"/>
                <a:cs typeface="B Nazanin" panose="00000400000000000000" pitchFamily="2" charset="-78"/>
              </a:rPr>
              <a:t> </a:t>
            </a:r>
            <a:r>
              <a:rPr lang="en-US" sz="1200" b="1" kern="100" dirty="0">
                <a:latin typeface="Calibri" panose="020F0502020204030204" pitchFamily="34" charset="0"/>
                <a:cs typeface="B Nazanin" panose="00000400000000000000" pitchFamily="2" charset="-78"/>
              </a:rPr>
              <a:t>PRISMA</a:t>
            </a:r>
            <a:r>
              <a:rPr lang="ar-SA" sz="1200" b="1" kern="100" dirty="0">
                <a:latin typeface="Calibri" panose="020F0502020204030204" pitchFamily="34" charset="0"/>
                <a:cs typeface="B Nazanin" panose="00000400000000000000" pitchFamily="2" charset="-78"/>
              </a:rPr>
              <a:t>، این مطالعه با جستجو در پایگاه‌های داده معتبر علمی تا ژانویه </a:t>
            </a:r>
            <a:r>
              <a:rPr lang="fa-IR" sz="1200" b="1" kern="100" dirty="0">
                <a:latin typeface="Calibri" panose="020F0502020204030204" pitchFamily="34" charset="0"/>
                <a:cs typeface="B Nazanin" panose="00000400000000000000" pitchFamily="2" charset="-78"/>
              </a:rPr>
              <a:t>۲۰۱۸</a:t>
            </a:r>
            <a:r>
              <a:rPr lang="ar-SA" sz="1200" b="1" kern="100" dirty="0">
                <a:latin typeface="Calibri" panose="020F0502020204030204" pitchFamily="34" charset="0"/>
                <a:cs typeface="B Nazanin" panose="00000400000000000000" pitchFamily="2" charset="-78"/>
              </a:rPr>
              <a:t> انجام شد. از میان </a:t>
            </a:r>
            <a:r>
              <a:rPr lang="fa-IR" sz="1200" b="1" kern="100" dirty="0">
                <a:latin typeface="Calibri" panose="020F0502020204030204" pitchFamily="34" charset="0"/>
                <a:cs typeface="B Nazanin" panose="00000400000000000000" pitchFamily="2" charset="-78"/>
              </a:rPr>
              <a:t>۵۱۵۱</a:t>
            </a:r>
            <a:r>
              <a:rPr lang="ar-SA" sz="1200" b="1" kern="100" dirty="0">
                <a:latin typeface="Calibri" panose="020F0502020204030204" pitchFamily="34" charset="0"/>
                <a:cs typeface="B Nazanin" panose="00000400000000000000" pitchFamily="2" charset="-78"/>
              </a:rPr>
              <a:t> مطالعه اولیه، </a:t>
            </a:r>
            <a:r>
              <a:rPr lang="fa-IR" sz="1200" b="1" kern="100" dirty="0">
                <a:latin typeface="Calibri" panose="020F0502020204030204" pitchFamily="34" charset="0"/>
                <a:cs typeface="B Nazanin" panose="00000400000000000000" pitchFamily="2" charset="-78"/>
              </a:rPr>
              <a:t>۷</a:t>
            </a:r>
            <a:r>
              <a:rPr lang="ar-SA" sz="1200" b="1" kern="100" dirty="0">
                <a:latin typeface="Calibri" panose="020F0502020204030204" pitchFamily="34" charset="0"/>
                <a:cs typeface="B Nazanin" panose="00000400000000000000" pitchFamily="2" charset="-78"/>
              </a:rPr>
              <a:t> مطالعه معیارهای ورود به این فراتحلیل را دارا بودند. تجزیه و تحلیل داده‌های </a:t>
            </a:r>
            <a:r>
              <a:rPr lang="fa-IR" sz="1200" b="1" kern="100" dirty="0">
                <a:latin typeface="Calibri" panose="020F0502020204030204" pitchFamily="34" charset="0"/>
                <a:cs typeface="B Nazanin" panose="00000400000000000000" pitchFamily="2" charset="-78"/>
              </a:rPr>
              <a:t>۳۴۱</a:t>
            </a:r>
            <a:r>
              <a:rPr lang="ar-SA" sz="1200" b="1" kern="100" dirty="0">
                <a:latin typeface="Calibri" panose="020F0502020204030204" pitchFamily="34" charset="0"/>
                <a:cs typeface="B Nazanin" panose="00000400000000000000" pitchFamily="2" charset="-78"/>
              </a:rPr>
              <a:t> بیمار مبتلا به</a:t>
            </a:r>
            <a:r>
              <a:rPr lang="en-US" sz="1200" b="1" kern="100" dirty="0">
                <a:latin typeface="Calibri" panose="020F0502020204030204" pitchFamily="34" charset="0"/>
                <a:cs typeface="B Nazanin" panose="00000400000000000000" pitchFamily="2" charset="-78"/>
              </a:rPr>
              <a:t> MS </a:t>
            </a:r>
            <a:r>
              <a:rPr lang="ar-SA" sz="1200" b="1" kern="100" dirty="0">
                <a:latin typeface="Calibri" panose="020F0502020204030204" pitchFamily="34" charset="0"/>
                <a:cs typeface="B Nazanin" panose="00000400000000000000" pitchFamily="2" charset="-78"/>
              </a:rPr>
              <a:t>و </a:t>
            </a:r>
            <a:r>
              <a:rPr lang="fa-IR" sz="1200" b="1" kern="100" dirty="0">
                <a:latin typeface="Calibri" panose="020F0502020204030204" pitchFamily="34" charset="0"/>
                <a:cs typeface="B Nazanin" panose="00000400000000000000" pitchFamily="2" charset="-78"/>
              </a:rPr>
              <a:t>۲۷۴</a:t>
            </a:r>
            <a:r>
              <a:rPr lang="ar-SA" sz="1200" b="1" kern="100" dirty="0">
                <a:latin typeface="Calibri" panose="020F0502020204030204" pitchFamily="34" charset="0"/>
                <a:cs typeface="B Nazanin" panose="00000400000000000000" pitchFamily="2" charset="-78"/>
              </a:rPr>
              <a:t> فرد سالم نشان داد که تعداد سلول‌های</a:t>
            </a:r>
            <a:r>
              <a:rPr lang="en-US" sz="1200" b="1" kern="100" dirty="0">
                <a:latin typeface="Calibri" panose="020F0502020204030204" pitchFamily="34" charset="0"/>
                <a:cs typeface="B Nazanin" panose="00000400000000000000" pitchFamily="2" charset="-78"/>
              </a:rPr>
              <a:t> T </a:t>
            </a:r>
            <a:r>
              <a:rPr lang="ar-SA" sz="1200" b="1" kern="100" dirty="0">
                <a:latin typeface="Calibri" panose="020F0502020204030204" pitchFamily="34" charset="0"/>
                <a:cs typeface="B Nazanin" panose="00000400000000000000" pitchFamily="2" charset="-78"/>
              </a:rPr>
              <a:t>تنظیمی</a:t>
            </a:r>
            <a:r>
              <a:rPr lang="fa-IR" sz="1200" b="1" kern="100" dirty="0">
                <a:latin typeface="Calibri" panose="020F0502020204030204" pitchFamily="34" charset="0"/>
                <a:cs typeface="B Nazanin" panose="00000400000000000000" pitchFamily="2" charset="-78"/>
              </a:rPr>
              <a:t> </a:t>
            </a:r>
            <a:r>
              <a:rPr lang="en-US" sz="1200" b="1" kern="100" dirty="0">
                <a:latin typeface="Calibri" panose="020F0502020204030204" pitchFamily="34" charset="0"/>
                <a:cs typeface="B Nazanin" panose="00000400000000000000" pitchFamily="2" charset="-78"/>
              </a:rPr>
              <a:t>CD8+</a:t>
            </a:r>
            <a:r>
              <a:rPr lang="fa-IR"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در خون بیماران</a:t>
            </a:r>
            <a:r>
              <a:rPr lang="en-US" sz="1200" b="1" kern="100" dirty="0">
                <a:latin typeface="Calibri" panose="020F0502020204030204" pitchFamily="34" charset="0"/>
                <a:cs typeface="B Nazanin" panose="00000400000000000000" pitchFamily="2" charset="-78"/>
              </a:rPr>
              <a:t> MS </a:t>
            </a:r>
            <a:r>
              <a:rPr lang="ar-SA" sz="1200" b="1" kern="100" dirty="0">
                <a:latin typeface="Calibri" panose="020F0502020204030204" pitchFamily="34" charset="0"/>
                <a:cs typeface="B Nazanin" panose="00000400000000000000" pitchFamily="2" charset="-78"/>
              </a:rPr>
              <a:t>به طور معناداری کمتر از افراد سالم است</a:t>
            </a:r>
            <a:r>
              <a:rPr lang="en-US" sz="1200" b="1" kern="100" dirty="0">
                <a:latin typeface="Calibri" panose="020F0502020204030204" pitchFamily="34" charset="0"/>
                <a:cs typeface="B Nazanin" panose="00000400000000000000" pitchFamily="2" charset="-78"/>
              </a:rPr>
              <a:t>.</a:t>
            </a:r>
          </a:p>
        </p:txBody>
      </p:sp>
      <p:pic>
        <p:nvPicPr>
          <p:cNvPr id="14" name="Picture 13">
            <a:extLst>
              <a:ext uri="{FF2B5EF4-FFF2-40B4-BE49-F238E27FC236}">
                <a16:creationId xmlns:a16="http://schemas.microsoft.com/office/drawing/2014/main" id="{0836596A-C28D-E32E-0954-6BF3755185F6}"/>
              </a:ext>
            </a:extLst>
          </p:cNvPr>
          <p:cNvPicPr>
            <a:picLocks noChangeAspect="1"/>
          </p:cNvPicPr>
          <p:nvPr/>
        </p:nvPicPr>
        <p:blipFill>
          <a:blip r:embed="rId7"/>
          <a:stretch>
            <a:fillRect/>
          </a:stretch>
        </p:blipFill>
        <p:spPr>
          <a:xfrm>
            <a:off x="3571119" y="4132259"/>
            <a:ext cx="2446849" cy="1631232"/>
          </a:xfrm>
          <a:prstGeom prst="rect">
            <a:avLst/>
          </a:prstGeom>
        </p:spPr>
      </p:pic>
      <p:pic>
        <p:nvPicPr>
          <p:cNvPr id="2" name="Picture 1">
            <a:extLst>
              <a:ext uri="{FF2B5EF4-FFF2-40B4-BE49-F238E27FC236}">
                <a16:creationId xmlns:a16="http://schemas.microsoft.com/office/drawing/2014/main" id="{05D08AE4-8429-90B1-8DF9-A2D0896B5CDC}"/>
              </a:ext>
            </a:extLst>
          </p:cNvPr>
          <p:cNvPicPr>
            <a:picLocks noChangeAspect="1"/>
          </p:cNvPicPr>
          <p:nvPr/>
        </p:nvPicPr>
        <p:blipFill>
          <a:blip r:embed="rId8"/>
          <a:stretch>
            <a:fillRect/>
          </a:stretch>
        </p:blipFill>
        <p:spPr>
          <a:xfrm>
            <a:off x="6585527" y="459670"/>
            <a:ext cx="851515" cy="770747"/>
          </a:xfrm>
          <a:prstGeom prst="rect">
            <a:avLst/>
          </a:prstGeom>
        </p:spPr>
      </p:pic>
      <p:sp>
        <p:nvSpPr>
          <p:cNvPr id="17" name="TextBox 16">
            <a:extLst>
              <a:ext uri="{FF2B5EF4-FFF2-40B4-BE49-F238E27FC236}">
                <a16:creationId xmlns:a16="http://schemas.microsoft.com/office/drawing/2014/main" id="{506812A1-FE52-DF8F-E254-BC40247482D6}"/>
              </a:ext>
            </a:extLst>
          </p:cNvPr>
          <p:cNvSpPr txBox="1"/>
          <p:nvPr/>
        </p:nvSpPr>
        <p:spPr>
          <a:xfrm>
            <a:off x="4319840" y="5730438"/>
            <a:ext cx="1745379" cy="261610"/>
          </a:xfrm>
          <a:prstGeom prst="rect">
            <a:avLst/>
          </a:prstGeom>
          <a:noFill/>
        </p:spPr>
        <p:txBody>
          <a:bodyPr wrap="square">
            <a:spAutoFit/>
          </a:bodyPr>
          <a:lstStyle/>
          <a:p>
            <a:pPr algn="r" rtl="1"/>
            <a:r>
              <a:rPr kumimoji="0" lang="fa-IR"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شکل1.علائم بیماری </a:t>
            </a:r>
            <a:r>
              <a:rPr kumimoji="0" lang="en-US"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MS</a:t>
            </a:r>
            <a:r>
              <a:rPr kumimoji="0" lang="ar-SA"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 </a:t>
            </a:r>
            <a:endParaRPr lang="en-US" sz="1400" dirty="0"/>
          </a:p>
        </p:txBody>
      </p:sp>
      <p:sp>
        <p:nvSpPr>
          <p:cNvPr id="20" name="TextBox 19">
            <a:extLst>
              <a:ext uri="{FF2B5EF4-FFF2-40B4-BE49-F238E27FC236}">
                <a16:creationId xmlns:a16="http://schemas.microsoft.com/office/drawing/2014/main" id="{2B5A42FA-0A2A-E825-7FCD-DB31236F0E61}"/>
              </a:ext>
            </a:extLst>
          </p:cNvPr>
          <p:cNvSpPr txBox="1"/>
          <p:nvPr/>
        </p:nvSpPr>
        <p:spPr>
          <a:xfrm>
            <a:off x="826826" y="5121865"/>
            <a:ext cx="1745379" cy="261610"/>
          </a:xfrm>
          <a:prstGeom prst="rect">
            <a:avLst/>
          </a:prstGeom>
          <a:noFill/>
        </p:spPr>
        <p:txBody>
          <a:bodyPr wrap="square">
            <a:spAutoFit/>
          </a:bodyPr>
          <a:lstStyle/>
          <a:p>
            <a:pPr algn="r" rtl="1"/>
            <a:r>
              <a:rPr kumimoji="0" lang="fa-IR"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شکل2.سلول لنفوسیت</a:t>
            </a:r>
            <a:endParaRPr lang="en-US" sz="1400" dirty="0"/>
          </a:p>
        </p:txBody>
      </p:sp>
    </p:spTree>
    <p:extLst>
      <p:ext uri="{BB962C8B-B14F-4D97-AF65-F5344CB8AC3E}">
        <p14:creationId xmlns:p14="http://schemas.microsoft.com/office/powerpoint/2010/main" val="272551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978" y="104930"/>
            <a:ext cx="9156986" cy="6711598"/>
          </a:xfrm>
          <a:prstGeom prst="rect">
            <a:avLst/>
          </a:prstGeom>
        </p:spPr>
      </p:pic>
      <p:sp>
        <p:nvSpPr>
          <p:cNvPr id="12" name="Rectangle 11"/>
          <p:cNvSpPr/>
          <p:nvPr/>
        </p:nvSpPr>
        <p:spPr>
          <a:xfrm>
            <a:off x="6585527" y="424873"/>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0545" y="424873"/>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5563" y="424872"/>
            <a:ext cx="2752437" cy="5781963"/>
          </a:xfrm>
          <a:prstGeom prst="rect">
            <a:avLst/>
          </a:prstGeom>
          <a:solidFill>
            <a:schemeClr val="accent1">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50979" y="2994724"/>
            <a:ext cx="2578608" cy="2923877"/>
          </a:xfrm>
          <a:prstGeom prst="rect">
            <a:avLst/>
          </a:prstGeom>
          <a:noFill/>
        </p:spPr>
        <p:txBody>
          <a:bodyPr wrap="square" rtlCol="0">
            <a:spAutoFit/>
          </a:bodyPr>
          <a:lstStyle/>
          <a:p>
            <a:pPr algn="r" rtl="1"/>
            <a:r>
              <a:rPr lang="fa-IR" sz="1200" b="1" dirty="0">
                <a:cs typeface="B Nazanin" panose="00000400000000000000" pitchFamily="2" charset="-78"/>
              </a:rPr>
              <a:t>پست الکترونیکی:</a:t>
            </a:r>
            <a:endParaRPr lang="en-US" sz="1200" b="1" dirty="0">
              <a:cs typeface="B Nazanin" panose="00000400000000000000" pitchFamily="2" charset="-78"/>
            </a:endParaRPr>
          </a:p>
          <a:p>
            <a:pPr algn="r" rtl="1"/>
            <a:endParaRPr lang="en-US" sz="1200" b="1" dirty="0">
              <a:cs typeface="B Nazanin" panose="00000400000000000000" pitchFamily="2" charset="-78"/>
            </a:endParaRPr>
          </a:p>
          <a:p>
            <a:pPr algn="r" rtl="1"/>
            <a:r>
              <a:rPr lang="fa-IR" sz="1200" b="1" dirty="0">
                <a:cs typeface="B Nazanin" panose="00000400000000000000" pitchFamily="2" charset="-78"/>
              </a:rPr>
              <a:t>برای ارتباط و کسب اطلاعات بیشتر</a:t>
            </a:r>
          </a:p>
          <a:p>
            <a:pPr algn="r" rtl="1"/>
            <a:endParaRPr lang="fa-IR" sz="1200" b="1" dirty="0">
              <a:cs typeface="B Nazanin" panose="00000400000000000000" pitchFamily="2" charset="-78"/>
            </a:endParaRPr>
          </a:p>
          <a:p>
            <a:pPr algn="r" rtl="1"/>
            <a:r>
              <a:rPr lang="fa-IR" sz="1200" b="1" dirty="0">
                <a:cs typeface="B Nazanin" panose="00000400000000000000" pitchFamily="2" charset="-78"/>
              </a:rPr>
              <a:t>ایمیل مجری اصلی:</a:t>
            </a:r>
          </a:p>
          <a:p>
            <a:pPr algn="r" rtl="1"/>
            <a:r>
              <a:rPr lang="en-US" sz="1200" b="1" dirty="0">
                <a:cs typeface="B Nazanin" panose="00000400000000000000" pitchFamily="2" charset="-78"/>
              </a:rPr>
              <a:t>noorizadeh-a@medilan.ac.ir</a:t>
            </a:r>
          </a:p>
          <a:p>
            <a:pPr algn="r" rtl="1"/>
            <a:r>
              <a:rPr lang="en-US" sz="1200" b="1" dirty="0">
                <a:cs typeface="B Nazanin" panose="00000400000000000000" pitchFamily="2" charset="-78"/>
              </a:rPr>
              <a:t>alinebc@gmail.com</a:t>
            </a:r>
          </a:p>
          <a:p>
            <a:pPr algn="r" rtl="1"/>
            <a:endParaRPr lang="en-US" sz="1200" b="1" dirty="0">
              <a:cs typeface="B Nazanin" panose="00000400000000000000" pitchFamily="2" charset="-78"/>
            </a:endParaRPr>
          </a:p>
          <a:p>
            <a:pPr algn="r" rtl="1"/>
            <a:endParaRPr lang="fa-IR" sz="1200" b="1" dirty="0">
              <a:cs typeface="B Nazanin" panose="00000400000000000000" pitchFamily="2" charset="-78"/>
            </a:endParaRPr>
          </a:p>
          <a:p>
            <a:pPr algn="r" rtl="1"/>
            <a:endParaRPr lang="fa-IR" sz="1400" b="1" dirty="0">
              <a:cs typeface="B Nazanin" panose="00000400000000000000" pitchFamily="2" charset="-78"/>
            </a:endParaRPr>
          </a:p>
          <a:p>
            <a:pPr algn="r" rtl="1"/>
            <a:endParaRPr lang="fa-IR" sz="1400" b="1" dirty="0">
              <a:cs typeface="B Nazanin" panose="00000400000000000000" pitchFamily="2" charset="-78"/>
            </a:endParaRPr>
          </a:p>
          <a:p>
            <a:pPr algn="r" rtl="1"/>
            <a:endParaRPr lang="fa-IR" sz="1400" b="1" dirty="0">
              <a:cs typeface="B Nazanin" panose="00000400000000000000" pitchFamily="2" charset="-78"/>
            </a:endParaRPr>
          </a:p>
          <a:p>
            <a:pPr algn="r" rtl="1"/>
            <a:endParaRPr lang="fa-IR" sz="1400" b="1" dirty="0">
              <a:cs typeface="B Nazanin" panose="00000400000000000000" pitchFamily="2" charset="-78"/>
            </a:endParaRPr>
          </a:p>
          <a:p>
            <a:pPr algn="ctr" rtl="1"/>
            <a:r>
              <a:rPr lang="fa-IR" sz="1000" b="1" dirty="0">
                <a:cs typeface="B Nazanin" panose="00000400000000000000" pitchFamily="2" charset="-78"/>
              </a:rPr>
              <a:t>معاونت تحقیقات و فناوری </a:t>
            </a:r>
          </a:p>
          <a:p>
            <a:pPr algn="ctr" rtl="1"/>
            <a:r>
              <a:rPr lang="fa-IR" sz="1000" b="1" dirty="0">
                <a:cs typeface="B Nazanin" panose="00000400000000000000" pitchFamily="2" charset="-78"/>
              </a:rPr>
              <a:t>مرکز مدیریت اطلاع رسانی پزشکی و منابع علمی</a:t>
            </a:r>
            <a:endParaRPr lang="en-US" sz="1000" b="1" dirty="0">
              <a:cs typeface="B Nazanin" panose="00000400000000000000" pitchFamily="2" charset="-78"/>
            </a:endParaRPr>
          </a:p>
        </p:txBody>
      </p:sp>
      <p:sp>
        <p:nvSpPr>
          <p:cNvPr id="6" name="TextBox 5">
            <a:extLst>
              <a:ext uri="{FF2B5EF4-FFF2-40B4-BE49-F238E27FC236}">
                <a16:creationId xmlns:a16="http://schemas.microsoft.com/office/drawing/2014/main" id="{F9ED28D7-DDBC-0B51-AEA3-63E1F5BDA6BA}"/>
              </a:ext>
            </a:extLst>
          </p:cNvPr>
          <p:cNvSpPr txBox="1"/>
          <p:nvPr/>
        </p:nvSpPr>
        <p:spPr>
          <a:xfrm>
            <a:off x="6585527" y="575274"/>
            <a:ext cx="2752437" cy="1279838"/>
          </a:xfrm>
          <a:prstGeom prst="rect">
            <a:avLst/>
          </a:prstGeom>
          <a:noFill/>
        </p:spPr>
        <p:txBody>
          <a:bodyPr wrap="square">
            <a:spAutoFit/>
          </a:bodyPr>
          <a:lstStyle/>
          <a:p>
            <a:pPr marL="0" marR="0" algn="just" rtl="1">
              <a:lnSpc>
                <a:spcPct val="150000"/>
              </a:lnSpc>
              <a:spcAft>
                <a:spcPts val="800"/>
              </a:spcAft>
              <a:buNone/>
            </a:pPr>
            <a:r>
              <a:rPr lang="ar-SA" sz="1200" b="1" kern="100" dirty="0">
                <a:latin typeface="Calibri" panose="020F0502020204030204" pitchFamily="34" charset="0"/>
                <a:cs typeface="B Nazanin" panose="00000400000000000000" pitchFamily="2" charset="-78"/>
              </a:rPr>
              <a:t>پیام و نتایج کلیدی پژوهش</a:t>
            </a:r>
            <a:endParaRPr lang="en-US" sz="1200" b="1" kern="100" dirty="0">
              <a:latin typeface="Calibri" panose="020F0502020204030204" pitchFamily="34" charset="0"/>
              <a:cs typeface="B Nazanin" panose="00000400000000000000" pitchFamily="2" charset="-78"/>
            </a:endParaRPr>
          </a:p>
          <a:p>
            <a:pPr marL="0" marR="0" algn="just" rtl="1">
              <a:lnSpc>
                <a:spcPct val="150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پیام این پژوهش آن است که کاهش قابل توجه سلول‌های</a:t>
            </a:r>
            <a:r>
              <a:rPr lang="en-US" sz="1200" b="1" kern="100" dirty="0">
                <a:latin typeface="Calibri" panose="020F0502020204030204" pitchFamily="34" charset="0"/>
                <a:cs typeface="B Nazanin" panose="00000400000000000000" pitchFamily="2" charset="-78"/>
              </a:rPr>
              <a:t> T </a:t>
            </a:r>
            <a:r>
              <a:rPr lang="ar-SA" sz="1200" b="1" kern="100" dirty="0">
                <a:latin typeface="Calibri" panose="020F0502020204030204" pitchFamily="34" charset="0"/>
                <a:cs typeface="B Nazanin" panose="00000400000000000000" pitchFamily="2" charset="-78"/>
              </a:rPr>
              <a:t>تنظیمی</a:t>
            </a:r>
            <a:r>
              <a:rPr lang="en-US" sz="1200" b="1" kern="100" dirty="0">
                <a:latin typeface="Calibri" panose="020F0502020204030204" pitchFamily="34" charset="0"/>
                <a:cs typeface="B Nazanin" panose="00000400000000000000" pitchFamily="2" charset="-78"/>
              </a:rPr>
              <a:t>CD8+ </a:t>
            </a:r>
            <a:r>
              <a:rPr lang="fa-IR"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به عنوان یک فاکتور خطر مهم در پاتوژنز بیماری</a:t>
            </a:r>
            <a:r>
              <a:rPr lang="en-US" sz="1200" b="1" kern="100" dirty="0">
                <a:latin typeface="Calibri" panose="020F0502020204030204" pitchFamily="34" charset="0"/>
                <a:cs typeface="B Nazanin" panose="00000400000000000000" pitchFamily="2" charset="-78"/>
              </a:rPr>
              <a:t> MS </a:t>
            </a:r>
            <a:r>
              <a:rPr lang="ar-SA" sz="1200" b="1" kern="100" dirty="0">
                <a:latin typeface="Calibri" panose="020F0502020204030204" pitchFamily="34" charset="0"/>
                <a:cs typeface="B Nazanin" panose="00000400000000000000" pitchFamily="2" charset="-78"/>
              </a:rPr>
              <a:t>است</a:t>
            </a:r>
            <a:r>
              <a:rPr lang="en-US" sz="1200" b="1" kern="100" dirty="0">
                <a:latin typeface="Calibri" panose="020F0502020204030204" pitchFamily="34" charset="0"/>
                <a:cs typeface="B Nazanin" panose="00000400000000000000" pitchFamily="2" charset="-78"/>
              </a:rPr>
              <a:t>.</a:t>
            </a:r>
          </a:p>
        </p:txBody>
      </p:sp>
      <p:pic>
        <p:nvPicPr>
          <p:cNvPr id="7" name="Picture 6">
            <a:extLst>
              <a:ext uri="{FF2B5EF4-FFF2-40B4-BE49-F238E27FC236}">
                <a16:creationId xmlns:a16="http://schemas.microsoft.com/office/drawing/2014/main" id="{C1722BD4-E854-5461-8BBC-3BBAAFF1E5AE}"/>
              </a:ext>
            </a:extLst>
          </p:cNvPr>
          <p:cNvPicPr>
            <a:picLocks noChangeAspect="1"/>
          </p:cNvPicPr>
          <p:nvPr/>
        </p:nvPicPr>
        <p:blipFill>
          <a:blip r:embed="rId3"/>
          <a:stretch>
            <a:fillRect/>
          </a:stretch>
        </p:blipFill>
        <p:spPr>
          <a:xfrm>
            <a:off x="6675630" y="2005513"/>
            <a:ext cx="2572228" cy="1713450"/>
          </a:xfrm>
          <a:prstGeom prst="rect">
            <a:avLst/>
          </a:prstGeom>
        </p:spPr>
      </p:pic>
      <p:sp>
        <p:nvSpPr>
          <p:cNvPr id="9" name="TextBox 8">
            <a:extLst>
              <a:ext uri="{FF2B5EF4-FFF2-40B4-BE49-F238E27FC236}">
                <a16:creationId xmlns:a16="http://schemas.microsoft.com/office/drawing/2014/main" id="{3995C833-5E21-752E-6542-BA9A713BEF1B}"/>
              </a:ext>
            </a:extLst>
          </p:cNvPr>
          <p:cNvSpPr txBox="1"/>
          <p:nvPr/>
        </p:nvSpPr>
        <p:spPr>
          <a:xfrm>
            <a:off x="3563459" y="698487"/>
            <a:ext cx="2570453" cy="3265638"/>
          </a:xfrm>
          <a:prstGeom prst="rect">
            <a:avLst/>
          </a:prstGeom>
          <a:noFill/>
        </p:spPr>
        <p:txBody>
          <a:bodyPr wrap="square">
            <a:spAutoFit/>
          </a:bodyPr>
          <a:lstStyle/>
          <a:p>
            <a:pPr marL="0" marR="0" algn="just" rtl="1">
              <a:lnSpc>
                <a:spcPct val="150000"/>
              </a:lnSpc>
              <a:spcAft>
                <a:spcPts val="800"/>
              </a:spcAft>
              <a:buNone/>
            </a:pPr>
            <a:r>
              <a:rPr lang="ar-SA" sz="1200" b="1" kern="100" dirty="0">
                <a:latin typeface="Calibri" panose="020F0502020204030204" pitchFamily="34" charset="0"/>
                <a:cs typeface="B Nazanin" panose="00000400000000000000" pitchFamily="2" charset="-78"/>
              </a:rPr>
              <a:t>فاصله اطمینان </a:t>
            </a:r>
            <a:r>
              <a:rPr lang="fa-IR" sz="1200" b="1" kern="100" dirty="0">
                <a:latin typeface="Calibri" panose="020F0502020204030204" pitchFamily="34" charset="0"/>
                <a:cs typeface="B Nazanin" panose="00000400000000000000" pitchFamily="2" charset="-78"/>
              </a:rPr>
              <a:t>۹۵% (۱/۹۵۴ – ۱۲۳/۷۴۲) </a:t>
            </a:r>
            <a:r>
              <a:rPr lang="ar-SA" sz="1200" b="1" kern="100" dirty="0">
                <a:latin typeface="Calibri" panose="020F0502020204030204" pitchFamily="34" charset="0"/>
                <a:cs typeface="B Nazanin" panose="00000400000000000000" pitchFamily="2" charset="-78"/>
              </a:rPr>
              <a:t>و مقدار</a:t>
            </a:r>
            <a:r>
              <a:rPr lang="en-US" sz="1200" b="1" kern="100" dirty="0">
                <a:latin typeface="Calibri" panose="020F0502020204030204" pitchFamily="34" charset="0"/>
                <a:cs typeface="B Nazanin" panose="00000400000000000000" pitchFamily="2" charset="-78"/>
              </a:rPr>
              <a:t> P-Value </a:t>
            </a:r>
            <a:r>
              <a:rPr lang="ar-SA" sz="1200" b="1" kern="100" dirty="0">
                <a:latin typeface="Calibri" panose="020F0502020204030204" pitchFamily="34" charset="0"/>
                <a:cs typeface="B Nazanin" panose="00000400000000000000" pitchFamily="2" charset="-78"/>
              </a:rPr>
              <a:t>برابر </a:t>
            </a:r>
            <a:r>
              <a:rPr lang="fa-IR" sz="1200" b="1" kern="100" dirty="0">
                <a:latin typeface="Calibri" panose="020F0502020204030204" pitchFamily="34" charset="0"/>
                <a:cs typeface="B Nazanin" panose="00000400000000000000" pitchFamily="2" charset="-78"/>
              </a:rPr>
              <a:t>۰/۰۱۰</a:t>
            </a:r>
            <a:r>
              <a:rPr lang="ar-SA" sz="1200" b="1" kern="100" dirty="0">
                <a:latin typeface="Calibri" panose="020F0502020204030204" pitchFamily="34" charset="0"/>
                <a:cs typeface="B Nazanin" panose="00000400000000000000" pitchFamily="2" charset="-78"/>
              </a:rPr>
              <a:t>، این نتیجه را از نظر آماری معنادار می‌کند</a:t>
            </a:r>
            <a:r>
              <a:rPr lang="en-US" sz="1200" b="1" kern="100" dirty="0">
                <a:latin typeface="Calibri" panose="020F0502020204030204" pitchFamily="34" charset="0"/>
                <a:cs typeface="B Nazanin" panose="00000400000000000000" pitchFamily="2" charset="-78"/>
              </a:rPr>
              <a:t>.</a:t>
            </a:r>
          </a:p>
          <a:p>
            <a:pPr marL="0" marR="0" algn="just" rtl="1">
              <a:lnSpc>
                <a:spcPct val="150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این یافته نشان می‌دهد که کاهش این سلول‌های تنظیم کننده می‌تواند یکی از دلایل اصلی بروز یا تشدید بیماری باشد، چرا که این سلول‌ها نقش مهار پاسخ‌های خودایمنی را بر عهده دارند</a:t>
            </a:r>
            <a:r>
              <a:rPr lang="en-US" sz="1200" b="1" kern="100" dirty="0">
                <a:latin typeface="Calibri" panose="020F0502020204030204" pitchFamily="34" charset="0"/>
                <a:cs typeface="B Nazanin" panose="00000400000000000000" pitchFamily="2" charset="-78"/>
              </a:rPr>
              <a:t>.</a:t>
            </a:r>
          </a:p>
          <a:p>
            <a:pPr marL="0" marR="0" algn="just" rtl="1">
              <a:lnSpc>
                <a:spcPct val="150000"/>
              </a:lnSpc>
              <a:spcAft>
                <a:spcPts val="800"/>
              </a:spcAft>
              <a:buNone/>
            </a:pPr>
            <a:r>
              <a:rPr lang="en-US" sz="1200" b="1" kern="100" dirty="0">
                <a:latin typeface="Calibri" panose="020F0502020204030204" pitchFamily="34" charset="0"/>
                <a:cs typeface="B Nazanin" panose="00000400000000000000" pitchFamily="2" charset="-78"/>
              </a:rPr>
              <a:t> </a:t>
            </a:r>
          </a:p>
          <a:p>
            <a:pPr marL="0" marR="0" algn="just" rtl="1">
              <a:lnSpc>
                <a:spcPct val="150000"/>
              </a:lnSpc>
              <a:spcAft>
                <a:spcPts val="800"/>
              </a:spcAft>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030E774-E427-8285-5F39-18B363D3ADA0}"/>
              </a:ext>
            </a:extLst>
          </p:cNvPr>
          <p:cNvSpPr txBox="1"/>
          <p:nvPr/>
        </p:nvSpPr>
        <p:spPr>
          <a:xfrm>
            <a:off x="6675630" y="4241219"/>
            <a:ext cx="2572229" cy="1833835"/>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ar-SA"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توضیح نتایج</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a:t>
            </a:r>
          </a:p>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   </a:t>
            </a:r>
            <a:r>
              <a:rPr kumimoji="0" lang="ar-SA"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مدل آماری مورد استفاده نسبت شانس (</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Odds Ratio</a:t>
            </a:r>
            <a:r>
              <a:rPr kumimoji="0" lang="ar-SA"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 </a:t>
            </a:r>
            <a:r>
              <a:rPr kumimoji="0" lang="fa-IR"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۱۵/۵۵ </a:t>
            </a:r>
            <a:r>
              <a:rPr kumimoji="0" lang="ar-SA"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را نشان داد. این بدان معناست که احتمال تفاوت در فراوانی این سلول‌ها بین گروه بیماران و افراد سالم بسیار بالاست</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a:t>
            </a:r>
          </a:p>
        </p:txBody>
      </p:sp>
      <p:sp>
        <p:nvSpPr>
          <p:cNvPr id="18" name="TextBox 17">
            <a:extLst>
              <a:ext uri="{FF2B5EF4-FFF2-40B4-BE49-F238E27FC236}">
                <a16:creationId xmlns:a16="http://schemas.microsoft.com/office/drawing/2014/main" id="{7AA3D09A-1991-C37C-751B-0E4BCE3F23E1}"/>
              </a:ext>
            </a:extLst>
          </p:cNvPr>
          <p:cNvSpPr txBox="1"/>
          <p:nvPr/>
        </p:nvSpPr>
        <p:spPr>
          <a:xfrm>
            <a:off x="3563459" y="3429000"/>
            <a:ext cx="2599989" cy="1833835"/>
          </a:xfrm>
          <a:prstGeom prst="rect">
            <a:avLst/>
          </a:prstGeom>
          <a:noFill/>
        </p:spPr>
        <p:txBody>
          <a:bodyPr wrap="square">
            <a:spAutoFit/>
          </a:bodyPr>
          <a:lstStyle/>
          <a:p>
            <a:pPr marL="0" marR="0" algn="just" rtl="1">
              <a:lnSpc>
                <a:spcPct val="150000"/>
              </a:lnSpc>
              <a:spcAft>
                <a:spcPts val="800"/>
              </a:spcAft>
              <a:buNone/>
            </a:pPr>
            <a:r>
              <a:rPr lang="ar-SA" sz="1200" b="1" kern="100" dirty="0">
                <a:latin typeface="Calibri" panose="020F0502020204030204" pitchFamily="34" charset="0"/>
                <a:cs typeface="B Nazanin" panose="00000400000000000000" pitchFamily="2" charset="-78"/>
              </a:rPr>
              <a:t>جمع‌بندی نهایی</a:t>
            </a:r>
            <a:endParaRPr lang="en-US" sz="1200" b="1" kern="100" dirty="0">
              <a:latin typeface="Calibri" panose="020F0502020204030204" pitchFamily="34" charset="0"/>
              <a:cs typeface="B Nazanin" panose="00000400000000000000" pitchFamily="2" charset="-78"/>
            </a:endParaRPr>
          </a:p>
          <a:p>
            <a:pPr marL="0" marR="0" algn="just" rtl="1">
              <a:lnSpc>
                <a:spcPct val="150000"/>
              </a:lnSpc>
              <a:spcAft>
                <a:spcPts val="800"/>
              </a:spcAft>
              <a:buNone/>
            </a:pPr>
            <a:r>
              <a:rPr lang="en-US" sz="1200" b="1" kern="100" dirty="0">
                <a:latin typeface="Calibri" panose="020F0502020204030204" pitchFamily="34" charset="0"/>
                <a:cs typeface="B Nazanin" panose="00000400000000000000" pitchFamily="2" charset="-78"/>
              </a:rPr>
              <a:t> </a:t>
            </a:r>
            <a:r>
              <a:rPr lang="ar-SA" sz="1200" b="1" kern="100" dirty="0">
                <a:latin typeface="Calibri" panose="020F0502020204030204" pitchFamily="34" charset="0"/>
                <a:cs typeface="B Nazanin" panose="00000400000000000000" pitchFamily="2" charset="-78"/>
              </a:rPr>
              <a:t>این فراتحلیل با شواهد قوی آماری نشان می‌دهد که اختلال در سیستم تنظیم ایمنی و به طور خاص، کاهش جمعیت سلول‌های</a:t>
            </a:r>
            <a:r>
              <a:rPr lang="en-US" sz="1200" b="1" kern="100" dirty="0">
                <a:latin typeface="Calibri" panose="020F0502020204030204" pitchFamily="34" charset="0"/>
                <a:cs typeface="B Nazanin" panose="00000400000000000000" pitchFamily="2" charset="-78"/>
              </a:rPr>
              <a:t> T </a:t>
            </a:r>
            <a:r>
              <a:rPr lang="ar-SA" sz="1200" b="1" kern="100" dirty="0">
                <a:latin typeface="Calibri" panose="020F0502020204030204" pitchFamily="34" charset="0"/>
                <a:cs typeface="B Nazanin" panose="00000400000000000000" pitchFamily="2" charset="-78"/>
              </a:rPr>
              <a:t>تنظیمی </a:t>
            </a:r>
            <a:r>
              <a:rPr lang="en-US" sz="1200" b="1" kern="100" dirty="0">
                <a:latin typeface="Calibri" panose="020F0502020204030204" pitchFamily="34" charset="0"/>
                <a:cs typeface="B Nazanin" panose="00000400000000000000" pitchFamily="2" charset="-78"/>
              </a:rPr>
              <a:t>CD8+</a:t>
            </a:r>
            <a:r>
              <a:rPr lang="ar-SA" sz="1200" b="1" kern="100" dirty="0">
                <a:latin typeface="Calibri" panose="020F0502020204030204" pitchFamily="34" charset="0"/>
                <a:cs typeface="B Nazanin" panose="00000400000000000000" pitchFamily="2" charset="-78"/>
              </a:rPr>
              <a:t>، می‌تواند سهم مهمی در ایجاد و پیشرفت بیماری</a:t>
            </a:r>
            <a:r>
              <a:rPr lang="en-US" sz="1200" b="1" kern="100" dirty="0">
                <a:latin typeface="Calibri" panose="020F0502020204030204" pitchFamily="34" charset="0"/>
                <a:cs typeface="B Nazanin" panose="00000400000000000000" pitchFamily="2" charset="-78"/>
              </a:rPr>
              <a:t> MS </a:t>
            </a:r>
            <a:r>
              <a:rPr lang="ar-SA" sz="1200" b="1" kern="100" dirty="0">
                <a:latin typeface="Calibri" panose="020F0502020204030204" pitchFamily="34" charset="0"/>
                <a:cs typeface="B Nazanin" panose="00000400000000000000" pitchFamily="2" charset="-78"/>
              </a:rPr>
              <a:t>داشته باشد. </a:t>
            </a:r>
            <a:endParaRPr lang="en-US" sz="1200" b="1" kern="100" dirty="0">
              <a:latin typeface="Calibri" panose="020F0502020204030204" pitchFamily="34" charset="0"/>
              <a:cs typeface="B Nazanin" panose="00000400000000000000" pitchFamily="2" charset="-78"/>
            </a:endParaRPr>
          </a:p>
        </p:txBody>
      </p:sp>
      <p:sp>
        <p:nvSpPr>
          <p:cNvPr id="22" name="TextBox 21">
            <a:extLst>
              <a:ext uri="{FF2B5EF4-FFF2-40B4-BE49-F238E27FC236}">
                <a16:creationId xmlns:a16="http://schemas.microsoft.com/office/drawing/2014/main" id="{42179EB0-3CAE-8127-068E-9800468B6A97}"/>
              </a:ext>
            </a:extLst>
          </p:cNvPr>
          <p:cNvSpPr txBox="1"/>
          <p:nvPr/>
        </p:nvSpPr>
        <p:spPr>
          <a:xfrm>
            <a:off x="362961" y="665891"/>
            <a:ext cx="2598124" cy="1177245"/>
          </a:xfrm>
          <a:prstGeom prst="rect">
            <a:avLst/>
          </a:prstGeom>
          <a:noFill/>
        </p:spPr>
        <p:txBody>
          <a:bodyPr wrap="square">
            <a:spAutoFit/>
          </a:bodyPr>
          <a:lstStyle/>
          <a:p>
            <a:pPr algn="just" rtl="1">
              <a:lnSpc>
                <a:spcPct val="150000"/>
              </a:lnSpc>
            </a:pPr>
            <a:r>
              <a:rPr kumimoji="0" lang="ar-SA"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این یافته راه را برای مطالعات آینده در جهت کشف مکانیسم‌های دقیق این کاهش و توسعه راهکارهای درمانی جدید که هدفشان تقویت این سلول‌های محافظ است، هموار می‌سازد</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a:t>
            </a:r>
            <a:endParaRPr lang="en-US" dirty="0"/>
          </a:p>
        </p:txBody>
      </p:sp>
      <p:pic>
        <p:nvPicPr>
          <p:cNvPr id="3" name="Picture 2">
            <a:extLst>
              <a:ext uri="{FF2B5EF4-FFF2-40B4-BE49-F238E27FC236}">
                <a16:creationId xmlns:a16="http://schemas.microsoft.com/office/drawing/2014/main" id="{05D08AE4-8429-90B1-8DF9-A2D0896B5CDC}"/>
              </a:ext>
            </a:extLst>
          </p:cNvPr>
          <p:cNvPicPr>
            <a:picLocks noChangeAspect="1"/>
          </p:cNvPicPr>
          <p:nvPr/>
        </p:nvPicPr>
        <p:blipFill>
          <a:blip r:embed="rId4"/>
          <a:stretch>
            <a:fillRect/>
          </a:stretch>
        </p:blipFill>
        <p:spPr>
          <a:xfrm>
            <a:off x="1214525" y="4646199"/>
            <a:ext cx="851515" cy="770747"/>
          </a:xfrm>
          <a:prstGeom prst="rect">
            <a:avLst/>
          </a:prstGeom>
        </p:spPr>
      </p:pic>
      <p:sp>
        <p:nvSpPr>
          <p:cNvPr id="5" name="TextBox 4">
            <a:extLst>
              <a:ext uri="{FF2B5EF4-FFF2-40B4-BE49-F238E27FC236}">
                <a16:creationId xmlns:a16="http://schemas.microsoft.com/office/drawing/2014/main" id="{788A2F84-ED02-DA74-AFD9-A00DE26AE9BB}"/>
              </a:ext>
            </a:extLst>
          </p:cNvPr>
          <p:cNvSpPr txBox="1"/>
          <p:nvPr/>
        </p:nvSpPr>
        <p:spPr>
          <a:xfrm>
            <a:off x="6675629" y="3762199"/>
            <a:ext cx="2572229" cy="415498"/>
          </a:xfrm>
          <a:prstGeom prst="rect">
            <a:avLst/>
          </a:prstGeom>
          <a:noFill/>
        </p:spPr>
        <p:txBody>
          <a:bodyPr wrap="square">
            <a:spAutoFit/>
          </a:bodyPr>
          <a:lstStyle/>
          <a:p>
            <a:pPr algn="just" rtl="1"/>
            <a:r>
              <a:rPr kumimoji="0" lang="fa-IR"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شکل3.آسیب غلاف میلین در بیماری </a:t>
            </a:r>
            <a:r>
              <a:rPr kumimoji="0" lang="en-US"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MS</a:t>
            </a:r>
            <a:r>
              <a:rPr kumimoji="0" lang="ar-SA"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 </a:t>
            </a:r>
            <a:r>
              <a:rPr kumimoji="0" lang="fa-IR" sz="1050" b="1" i="0" u="none" strike="noStrike" kern="100" cap="none" spc="0" normalizeH="0" baseline="0" noProof="0" dirty="0">
                <a:ln>
                  <a:noFill/>
                </a:ln>
                <a:solidFill>
                  <a:prstClr val="black"/>
                </a:solidFill>
                <a:effectLst/>
                <a:uLnTx/>
                <a:uFillTx/>
                <a:latin typeface="Calibri" panose="020F0502020204030204" pitchFamily="34" charset="0"/>
                <a:ea typeface="+mn-ea"/>
                <a:cs typeface="B Nazanin" panose="00000400000000000000" pitchFamily="2" charset="-78"/>
              </a:rPr>
              <a:t>توسط سلولهای ایمنی</a:t>
            </a:r>
            <a:endParaRPr lang="en-US" sz="1400" dirty="0"/>
          </a:p>
        </p:txBody>
      </p:sp>
    </p:spTree>
    <p:extLst>
      <p:ext uri="{BB962C8B-B14F-4D97-AF65-F5344CB8AC3E}">
        <p14:creationId xmlns:p14="http://schemas.microsoft.com/office/powerpoint/2010/main" val="918693485"/>
      </p:ext>
    </p:extLst>
  </p:cSld>
  <p:clrMapOvr>
    <a:masterClrMapping/>
  </p:clrMapOvr>
</p:sld>
</file>

<file path=ppt/theme/theme1.xml><?xml version="1.0" encoding="utf-8"?>
<a:theme xmlns:a="http://schemas.openxmlformats.org/drawingml/2006/main" name="Frame">
  <a:themeElements>
    <a:clrScheme name="Custom 2">
      <a:dk1>
        <a:sysClr val="windowText" lastClr="000000"/>
      </a:dk1>
      <a:lt1>
        <a:sysClr val="window" lastClr="FFFFFF"/>
      </a:lt1>
      <a:dk2>
        <a:srgbClr val="335B74"/>
      </a:dk2>
      <a:lt2>
        <a:srgbClr val="DFE3E5"/>
      </a:lt2>
      <a:accent1>
        <a:srgbClr val="7CE1E7"/>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146</TotalTime>
  <Words>482</Words>
  <Application>Microsoft Office PowerPoint</Application>
  <PresentationFormat>A4 Paper (210x297 mm)</PresentationFormat>
  <Paragraphs>49</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B Nazanin</vt:lpstr>
      <vt:lpstr>Calibri</vt:lpstr>
      <vt:lpstr>Corbel</vt:lpstr>
      <vt:lpstr>Wingdings 2</vt:lpstr>
      <vt:lpstr>Frame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m-pc</dc:creator>
  <cp:lastModifiedBy>Ali Noori-Zadeh</cp:lastModifiedBy>
  <cp:revision>27</cp:revision>
  <dcterms:created xsi:type="dcterms:W3CDTF">2025-06-01T07:55:19Z</dcterms:created>
  <dcterms:modified xsi:type="dcterms:W3CDTF">2025-10-31T15:43:08Z</dcterms:modified>
</cp:coreProperties>
</file>