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72" r:id="rId1"/>
  </p:sldMasterIdLst>
  <p:sldIdLst>
    <p:sldId id="256" r:id="rId2"/>
    <p:sldId id="259" r:id="rId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717" autoAdjust="0"/>
  </p:normalViewPr>
  <p:slideViewPr>
    <p:cSldViewPr snapToGrid="0">
      <p:cViewPr>
        <p:scale>
          <a:sx n="90" d="100"/>
          <a:sy n="90" d="100"/>
        </p:scale>
        <p:origin x="600" y="-6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1"/>
            <a:ext cx="7427565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7532089" y="762001"/>
            <a:ext cx="2376821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9252" y="1298448"/>
            <a:ext cx="59436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62" y="4670246"/>
            <a:ext cx="59436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9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562" y="990600"/>
            <a:ext cx="2290763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42679" y="868680"/>
            <a:ext cx="59436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43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4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679" y="1298448"/>
            <a:ext cx="59436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7538" y="4672584"/>
            <a:ext cx="59436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05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2679" y="868680"/>
            <a:ext cx="282321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2222" y="868680"/>
            <a:ext cx="282321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4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2679" y="1023586"/>
            <a:ext cx="282321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2679" y="1930936"/>
            <a:ext cx="282321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2501" y="1023588"/>
            <a:ext cx="282321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52501" y="1930936"/>
            <a:ext cx="282321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7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" y="1143000"/>
            <a:ext cx="2303145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2679" y="868680"/>
            <a:ext cx="59436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" y="3337560"/>
            <a:ext cx="2303145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1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" y="1143000"/>
            <a:ext cx="2303145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01149" y="767419"/>
            <a:ext cx="6593625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" y="3340602"/>
            <a:ext cx="2303145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43020" y="6356352"/>
            <a:ext cx="480310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58952"/>
            <a:ext cx="2797917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496" y="1123839"/>
            <a:ext cx="2394830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9600390" y="758952"/>
            <a:ext cx="312039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780" y="864108"/>
            <a:ext cx="59436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25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9A7B3CC-035A-4F92-8251-FDDD2D5DB9CB}" type="datetimeFigureOut">
              <a:rPr lang="en-US" smtClean="0"/>
              <a:t>1/24/2026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3780" y="6356352"/>
            <a:ext cx="48031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236" y="6356352"/>
            <a:ext cx="124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E4DAD479-5231-4512-8679-5A94E804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7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-2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3" y="3729764"/>
            <a:ext cx="9042401" cy="31236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  <a:reflection stA="0" endPos="65000" dist="50800" dir="5400000" sy="-100000" algn="bl" rotWithShape="0"/>
            <a:softEdge rad="88900"/>
          </a:effectLst>
        </p:spPr>
      </p:pic>
      <p:sp>
        <p:nvSpPr>
          <p:cNvPr id="12" name="Rectangle 11"/>
          <p:cNvSpPr/>
          <p:nvPr/>
        </p:nvSpPr>
        <p:spPr>
          <a:xfrm>
            <a:off x="6585527" y="424870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40545" y="424871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5563" y="424872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86055" y="3834655"/>
            <a:ext cx="2576682" cy="22775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600" b="1" dirty="0">
                <a:cs typeface="B Nazanin" panose="00000400000000000000" pitchFamily="2" charset="-78"/>
              </a:rPr>
              <a:t>آموزشهای بالینی</a:t>
            </a:r>
            <a:r>
              <a:rPr lang="fa-IR" sz="1600" b="1" dirty="0">
                <a:cs typeface="B Nazanin" panose="00000400000000000000" pitchFamily="2" charset="-78"/>
              </a:rPr>
              <a:t> در رشته مامایی</a:t>
            </a:r>
          </a:p>
          <a:p>
            <a:pPr algn="just" rtl="1">
              <a:lnSpc>
                <a:spcPct val="150000"/>
              </a:lnSpc>
            </a:pPr>
            <a:r>
              <a:rPr lang="ar-SA" sz="1600" dirty="0">
                <a:cs typeface="B Nazanin" panose="00000400000000000000" pitchFamily="2" charset="-78"/>
              </a:rPr>
              <a:t> </a:t>
            </a:r>
            <a:r>
              <a:rPr lang="fa-IR" sz="1600" dirty="0">
                <a:cs typeface="B Nazanin" panose="00000400000000000000" pitchFamily="2" charset="-78"/>
              </a:rPr>
              <a:t>آموزش بالینی </a:t>
            </a:r>
            <a:r>
              <a:rPr lang="ar-SA" sz="1600" dirty="0">
                <a:cs typeface="B Nazanin" panose="00000400000000000000" pitchFamily="2" charset="-78"/>
              </a:rPr>
              <a:t>بخش مهمی از آموزش رشته مامایی است</a:t>
            </a:r>
            <a:r>
              <a:rPr lang="fa-IR" sz="1600" dirty="0">
                <a:cs typeface="B Nazanin" panose="00000400000000000000" pitchFamily="2" charset="-78"/>
              </a:rPr>
              <a:t>، </a:t>
            </a:r>
            <a:r>
              <a:rPr lang="ar-SA" sz="1600" dirty="0">
                <a:cs typeface="B Nazanin" panose="00000400000000000000" pitchFamily="2" charset="-78"/>
              </a:rPr>
              <a:t>اما با چالشهای محدودیت فضای بالینی و کمبود بیماران و فقدان هماهنگی </a:t>
            </a:r>
            <a:r>
              <a:rPr lang="fa-IR" sz="1600" dirty="0">
                <a:cs typeface="B Nazanin" panose="00000400000000000000" pitchFamily="2" charset="-78"/>
              </a:rPr>
              <a:t>با </a:t>
            </a:r>
            <a:r>
              <a:rPr lang="ar-SA" sz="1600" dirty="0">
                <a:cs typeface="B Nazanin" panose="00000400000000000000" pitchFamily="2" charset="-78"/>
              </a:rPr>
              <a:t>آموزشهای تئوری در بیمارستانها مواجه است</a:t>
            </a:r>
            <a:r>
              <a:rPr lang="fa-IR" sz="1600" dirty="0">
                <a:cs typeface="B Nazanin" panose="00000400000000000000" pitchFamily="2" charset="-78"/>
              </a:rPr>
              <a:t>.</a:t>
            </a:r>
            <a:r>
              <a:rPr lang="ar-SA" sz="1600" dirty="0">
                <a:cs typeface="B Nazanin" panose="00000400000000000000" pitchFamily="2" charset="-78"/>
              </a:rPr>
              <a:t> 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5527" y="1382246"/>
            <a:ext cx="275243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b="1" dirty="0">
                <a:cs typeface="B Nazanin" panose="00000400000000000000" pitchFamily="2" charset="-78"/>
              </a:rPr>
              <a:t>عنوان طرح: </a:t>
            </a:r>
            <a:r>
              <a:rPr lang="fa-IR" sz="1600" dirty="0">
                <a:cs typeface="B Nazanin" panose="00000400000000000000" pitchFamily="2" charset="-78"/>
              </a:rPr>
              <a:t>آموزش اداره انواع نادر بارداری خارج رحمی با تکیه بر ارائه مقالات گزارش مورد</a:t>
            </a:r>
            <a:endParaRPr lang="fa-IR" sz="1600" b="1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مجری طرح: </a:t>
            </a:r>
            <a:r>
              <a:rPr lang="fa-IR" sz="1600" dirty="0">
                <a:cs typeface="B Nazanin" panose="00000400000000000000" pitchFamily="2" charset="-78"/>
              </a:rPr>
              <a:t>الهه بهرامی وزیر </a:t>
            </a:r>
          </a:p>
          <a:p>
            <a:pPr algn="just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همکاران: </a:t>
            </a:r>
            <a:r>
              <a:rPr lang="fa-IR" sz="1600" dirty="0">
                <a:cs typeface="B Nazanin" panose="00000400000000000000" pitchFamily="2" charset="-78"/>
              </a:rPr>
              <a:t>نسیبه شریفی،  معصومه اطاقی، فاطمه قلیچ خانی،  اعظم محمدی</a:t>
            </a:r>
            <a:endParaRPr lang="en-US" sz="1600" dirty="0"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42" y="-147536"/>
            <a:ext cx="4310666" cy="2427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B16226-C15B-2075-26EA-4D3ACB3F9DC2}"/>
              </a:ext>
            </a:extLst>
          </p:cNvPr>
          <p:cNvSpPr txBox="1"/>
          <p:nvPr/>
        </p:nvSpPr>
        <p:spPr>
          <a:xfrm>
            <a:off x="3528422" y="510670"/>
            <a:ext cx="2576682" cy="56015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600" b="1" dirty="0">
                <a:cs typeface="B Nazanin" panose="00000400000000000000" pitchFamily="2" charset="-78"/>
              </a:rPr>
              <a:t>اداره وضعیتهای بالینی نادر</a:t>
            </a:r>
            <a:endParaRPr lang="fa-IR" sz="1600" b="1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1600" dirty="0">
                <a:cs typeface="B Nazanin" panose="00000400000000000000" pitchFamily="2" charset="-78"/>
              </a:rPr>
              <a:t>با توجه به پیشرفت روز افزون دانش پزشکی</a:t>
            </a:r>
            <a:r>
              <a:rPr lang="fa-IR" sz="1600" dirty="0">
                <a:cs typeface="B Nazanin" panose="00000400000000000000" pitchFamily="2" charset="-78"/>
              </a:rPr>
              <a:t>،</a:t>
            </a:r>
            <a:r>
              <a:rPr lang="ar-SA" sz="1600" dirty="0">
                <a:cs typeface="B Nazanin" panose="00000400000000000000" pitchFamily="2" charset="-78"/>
              </a:rPr>
              <a:t> وضعیتهای بالینی جدید یا نادر در حال شکل گیری است </a:t>
            </a:r>
            <a:r>
              <a:rPr lang="fa-IR" sz="1600" dirty="0">
                <a:cs typeface="B Nazanin" panose="00000400000000000000" pitchFamily="2" charset="-78"/>
              </a:rPr>
              <a:t>و</a:t>
            </a:r>
            <a:r>
              <a:rPr lang="ar-SA" sz="1600" dirty="0">
                <a:cs typeface="B Nazanin" panose="00000400000000000000" pitchFamily="2" charset="-78"/>
              </a:rPr>
              <a:t> نیازمند روشهای آموزشی صحیح برای </a:t>
            </a:r>
            <a:r>
              <a:rPr lang="fa-IR" sz="1600" dirty="0">
                <a:cs typeface="B Nazanin" panose="00000400000000000000" pitchFamily="2" charset="-78"/>
              </a:rPr>
              <a:t>یادگیری اداره این موارد نادر در دانشجویان است.</a:t>
            </a:r>
          </a:p>
          <a:p>
            <a:pPr algn="ctr" rtl="1">
              <a:lnSpc>
                <a:spcPct val="150000"/>
              </a:lnSpc>
            </a:pPr>
            <a:r>
              <a:rPr lang="ar-SA" sz="1600" b="1" dirty="0">
                <a:cs typeface="B Nazanin" panose="00000400000000000000" pitchFamily="2" charset="-78"/>
              </a:rPr>
              <a:t>بارداری خارج رحمی  </a:t>
            </a:r>
            <a:endParaRPr lang="fa-IR" sz="1600" b="1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1600" dirty="0">
                <a:cs typeface="B Nazanin" panose="00000400000000000000" pitchFamily="2" charset="-78"/>
              </a:rPr>
              <a:t>95% باردای خارج رحمی در لوله رحمی و مابقی در تخمدان، حرفه صفاق، سرویکال و اسکار سزارین رخ می­دهد و جزء موارد نادر بارداری خارج رحمی هستند</a:t>
            </a:r>
            <a:r>
              <a:rPr lang="fa-IR" sz="1600" dirty="0">
                <a:cs typeface="B Nazanin" panose="000004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اداره این موراد نادر بالینی در دست بررسی و تحقیق است. </a:t>
            </a:r>
            <a:r>
              <a:rPr lang="ar-SA" sz="1600" dirty="0">
                <a:cs typeface="B Nazanin" panose="00000400000000000000" pitchFamily="2" charset="-78"/>
              </a:rPr>
              <a:t> </a:t>
            </a:r>
            <a:r>
              <a:rPr lang="ar-SA" sz="1600" b="1" dirty="0">
                <a:cs typeface="B Nazanin" panose="00000400000000000000" pitchFamily="2" charset="-78"/>
              </a:rPr>
              <a:t> 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30001-C7B1-F3ED-791D-4B097AF5564F}"/>
              </a:ext>
            </a:extLst>
          </p:cNvPr>
          <p:cNvSpPr txBox="1"/>
          <p:nvPr/>
        </p:nvSpPr>
        <p:spPr>
          <a:xfrm>
            <a:off x="383440" y="510670"/>
            <a:ext cx="2576682" cy="56015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مقالات گزارش مورد</a:t>
            </a:r>
          </a:p>
          <a:p>
            <a:pPr algn="just" rtl="1">
              <a:lnSpc>
                <a:spcPct val="150000"/>
              </a:lnSpc>
            </a:pPr>
            <a:r>
              <a:rPr lang="ar-SA" sz="1600" dirty="0">
                <a:cs typeface="B Nazanin" panose="00000400000000000000" pitchFamily="2" charset="-78"/>
              </a:rPr>
              <a:t>گزارش مورد، ارائه اطلاعات توصیفی در مورد یک سناریوی بالینی نادر یا جدید است و یک تجربه آموزشی را با جامعه علمی و پزشکی به اشتراک می­گذارد و به عنوان اولین خط معرفی درمانهای جدید</a:t>
            </a:r>
            <a:r>
              <a:rPr lang="fa-IR" sz="1600" dirty="0">
                <a:cs typeface="B Nazanin" panose="00000400000000000000" pitchFamily="2" charset="-78"/>
              </a:rPr>
              <a:t> </a:t>
            </a:r>
            <a:r>
              <a:rPr lang="ar-SA" sz="1600" dirty="0">
                <a:cs typeface="B Nazanin" panose="00000400000000000000" pitchFamily="2" charset="-78"/>
              </a:rPr>
              <a:t>درمان عمل می­کند</a:t>
            </a:r>
            <a:r>
              <a:rPr lang="fa-IR" sz="1600" dirty="0">
                <a:cs typeface="B Nazanin" panose="00000400000000000000" pitchFamily="2" charset="-78"/>
              </a:rPr>
              <a:t>.</a:t>
            </a:r>
          </a:p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تاثیر ارائه مقالات گزارش مورد در یادگیری</a:t>
            </a:r>
          </a:p>
          <a:p>
            <a:pPr algn="just" rtl="1">
              <a:lnSpc>
                <a:spcPct val="150000"/>
              </a:lnSpc>
            </a:pPr>
            <a:r>
              <a:rPr lang="ar-SA" sz="1600" dirty="0">
                <a:cs typeface="B Nazanin" panose="00000400000000000000" pitchFamily="2" charset="-78"/>
              </a:rPr>
              <a:t>مقالات گزارش مورد دانش ارزیابی، تشخیص، درمان وضعیتهای بالینی جدید یا نادر را افزایش می­دهد</a:t>
            </a:r>
            <a:r>
              <a:rPr lang="fa-IR" sz="1600" dirty="0">
                <a:cs typeface="B Nazanin" panose="00000400000000000000" pitchFamily="2" charset="-78"/>
              </a:rPr>
              <a:t>.</a:t>
            </a:r>
            <a:r>
              <a:rPr lang="ar-SA" sz="1600" dirty="0">
                <a:cs typeface="B Nazanin" panose="00000400000000000000" pitchFamily="2" charset="-78"/>
              </a:rPr>
              <a:t> </a:t>
            </a:r>
            <a:endParaRPr lang="fa-IR" sz="16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1600" dirty="0">
                <a:cs typeface="B Nazanin" panose="00000400000000000000" pitchFamily="2" charset="-78"/>
              </a:rPr>
              <a:t>مقالات گزارش </a:t>
            </a:r>
            <a:r>
              <a:rPr lang="fa-IR" sz="1600" dirty="0">
                <a:cs typeface="B Nazanin" panose="00000400000000000000" pitchFamily="2" charset="-78"/>
              </a:rPr>
              <a:t>مورد </a:t>
            </a:r>
            <a:r>
              <a:rPr lang="ar-SA" sz="1600" dirty="0">
                <a:cs typeface="B Nazanin" panose="00000400000000000000" pitchFamily="2" charset="-78"/>
              </a:rPr>
              <a:t>می­توانند در افزایش دانش و </a:t>
            </a:r>
            <a:r>
              <a:rPr lang="fa-IR" sz="1600" dirty="0">
                <a:cs typeface="B Nazanin" panose="00000400000000000000" pitchFamily="2" charset="-78"/>
              </a:rPr>
              <a:t>آگاهی</a:t>
            </a:r>
            <a:r>
              <a:rPr lang="ar-SA" sz="1600" dirty="0">
                <a:cs typeface="B Nazanin" panose="00000400000000000000" pitchFamily="2" charset="-78"/>
              </a:rPr>
              <a:t> دانشجویان و اساتید موثر باشند</a:t>
            </a:r>
            <a:r>
              <a:rPr lang="fa-IR" sz="1600" dirty="0">
                <a:cs typeface="B Nazanin" panose="00000400000000000000" pitchFamily="2" charset="-78"/>
              </a:rPr>
              <a:t>.</a:t>
            </a:r>
            <a:r>
              <a:rPr lang="ar-SA" sz="1600" dirty="0">
                <a:cs typeface="B Nazanin" panose="00000400000000000000" pitchFamily="2" charset="-78"/>
              </a:rPr>
              <a:t> </a:t>
            </a:r>
            <a:endParaRPr lang="en-US" sz="1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2551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8" y="104930"/>
            <a:ext cx="9156986" cy="6711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85527" y="424873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40545" y="424873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95563" y="424872"/>
            <a:ext cx="2752437" cy="5781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515" y="4729506"/>
            <a:ext cx="25786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b="1" dirty="0">
                <a:cs typeface="B Nazanin" panose="00000400000000000000" pitchFamily="2" charset="-78"/>
              </a:rPr>
              <a:t>پست الکترونیکی:</a:t>
            </a:r>
          </a:p>
          <a:p>
            <a:pPr algn="r" rtl="1"/>
            <a:endParaRPr lang="fa-IR" sz="1400" b="1" dirty="0">
              <a:cs typeface="B Nazanin" panose="00000400000000000000" pitchFamily="2" charset="-78"/>
            </a:endParaRPr>
          </a:p>
          <a:p>
            <a:pPr rtl="1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bahramivazir2541@yahoo.com</a:t>
            </a:r>
            <a:endParaRPr lang="fa-IR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endParaRPr lang="fa-IR" sz="1400" b="1" dirty="0">
              <a:cs typeface="B Nazanin" panose="00000400000000000000" pitchFamily="2" charset="-78"/>
            </a:endParaRPr>
          </a:p>
          <a:p>
            <a:pPr algn="ctr" rtl="1"/>
            <a:r>
              <a:rPr lang="fa-IR" sz="1000" b="1" dirty="0">
                <a:cs typeface="B Nazanin" panose="00000400000000000000" pitchFamily="2" charset="-78"/>
              </a:rPr>
              <a:t>معاونت تحقیقات و فناوری </a:t>
            </a:r>
          </a:p>
          <a:p>
            <a:pPr algn="ctr" rtl="1"/>
            <a:r>
              <a:rPr lang="fa-IR" sz="1000" b="1" dirty="0">
                <a:cs typeface="B Nazanin" panose="00000400000000000000" pitchFamily="2" charset="-78"/>
              </a:rPr>
              <a:t>مرکز مدیریت اطلاع رسانی پزشکی و منابع علمی</a:t>
            </a:r>
            <a:endParaRPr lang="en-US" sz="1000" b="1" dirty="0">
              <a:cs typeface="B Nazanin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A4A0F7-8C02-55E3-582B-D9888B65D386}"/>
              </a:ext>
            </a:extLst>
          </p:cNvPr>
          <p:cNvSpPr txBox="1"/>
          <p:nvPr/>
        </p:nvSpPr>
        <p:spPr>
          <a:xfrm>
            <a:off x="6673404" y="515086"/>
            <a:ext cx="2576682" cy="56015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1600" dirty="0">
                <a:cs typeface="B Nazanin" panose="00000400000000000000" pitchFamily="2" charset="-78"/>
              </a:rPr>
              <a:t>ارائه مقالات گزارش</a:t>
            </a:r>
            <a:r>
              <a:rPr lang="fa-IR" sz="1600" dirty="0">
                <a:cs typeface="B Nazanin" panose="00000400000000000000" pitchFamily="2" charset="-78"/>
              </a:rPr>
              <a:t> به عنوان یک روش آموزشی نوین در افزایش یادگیری اداره بالینی وضعیتهای نادر از جمله انواع نادر بارداری خارج رحمی موثر است.</a:t>
            </a:r>
          </a:p>
          <a:p>
            <a:pPr algn="ctr" rtl="1">
              <a:lnSpc>
                <a:spcPct val="150000"/>
              </a:lnSpc>
            </a:pPr>
            <a:r>
              <a:rPr lang="ar-SA" sz="1600" b="1" dirty="0">
                <a:cs typeface="B Nazanin" panose="00000400000000000000" pitchFamily="2" charset="-78"/>
              </a:rPr>
              <a:t>اشتیاق تحصیلی</a:t>
            </a:r>
            <a:endParaRPr lang="fa-IR" sz="1600" b="1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1600" dirty="0">
                <a:cs typeface="B Nazanin" panose="00000400000000000000" pitchFamily="2" charset="-78"/>
              </a:rPr>
              <a:t> اشتیاق تحصیلی</a:t>
            </a:r>
            <a:r>
              <a:rPr lang="fa-IR" sz="1600" dirty="0">
                <a:cs typeface="B Nazanin" panose="00000400000000000000" pitchFamily="2" charset="-78"/>
              </a:rPr>
              <a:t> </a:t>
            </a:r>
            <a:r>
              <a:rPr lang="ar-SA" sz="1600" dirty="0">
                <a:cs typeface="B Nazanin" panose="00000400000000000000" pitchFamily="2" charset="-78"/>
              </a:rPr>
              <a:t>میزان انرژی</a:t>
            </a:r>
            <a:r>
              <a:rPr lang="fa-IR" sz="1600" dirty="0">
                <a:cs typeface="B Nazanin" panose="00000400000000000000" pitchFamily="2" charset="-78"/>
              </a:rPr>
              <a:t> است</a:t>
            </a:r>
            <a:r>
              <a:rPr lang="ar-SA" sz="1600" dirty="0">
                <a:cs typeface="B Nazanin" panose="00000400000000000000" pitchFamily="2" charset="-78"/>
              </a:rPr>
              <a:t> که دانشجو برای کارهای تحصیلی صرف می­کند و </a:t>
            </a:r>
            <a:r>
              <a:rPr lang="fa-IR" sz="1600" dirty="0">
                <a:cs typeface="B Nazanin" panose="00000400000000000000" pitchFamily="2" charset="-78"/>
              </a:rPr>
              <a:t>منجر به </a:t>
            </a:r>
            <a:r>
              <a:rPr lang="ar-SA" sz="1600" dirty="0">
                <a:cs typeface="B Nazanin" panose="00000400000000000000" pitchFamily="2" charset="-78"/>
              </a:rPr>
              <a:t>کارایی</a:t>
            </a:r>
            <a:r>
              <a:rPr lang="fa-IR" sz="1600" dirty="0">
                <a:cs typeface="B Nazanin" panose="00000400000000000000" pitchFamily="2" charset="-78"/>
              </a:rPr>
              <a:t> بهتر می شود.</a:t>
            </a:r>
          </a:p>
          <a:p>
            <a:pPr algn="just" rtl="1">
              <a:lnSpc>
                <a:spcPct val="150000"/>
              </a:lnSpc>
            </a:pPr>
            <a:r>
              <a:rPr lang="ar-SA" sz="1600" dirty="0">
                <a:cs typeface="B Nazanin" panose="00000400000000000000" pitchFamily="2" charset="-78"/>
              </a:rPr>
              <a:t>اشتیاق تحصیلی بر عاطفه</a:t>
            </a:r>
            <a:r>
              <a:rPr lang="fa-IR" sz="1600" dirty="0">
                <a:cs typeface="B Nazanin" panose="00000400000000000000" pitchFamily="2" charset="-78"/>
              </a:rPr>
              <a:t>، </a:t>
            </a:r>
            <a:r>
              <a:rPr lang="ar-SA" sz="1600" dirty="0">
                <a:cs typeface="B Nazanin" panose="00000400000000000000" pitchFamily="2" charset="-78"/>
              </a:rPr>
              <a:t>شناخت</a:t>
            </a:r>
            <a:r>
              <a:rPr lang="fa-IR" sz="1600" dirty="0">
                <a:cs typeface="B Nazanin" panose="00000400000000000000" pitchFamily="2" charset="-78"/>
              </a:rPr>
              <a:t> و از </a:t>
            </a:r>
            <a:r>
              <a:rPr lang="ar-SA" sz="1600" dirty="0">
                <a:cs typeface="B Nazanin" panose="00000400000000000000" pitchFamily="2" charset="-78"/>
              </a:rPr>
              <a:t>روی رغبت تکالیف تحصیلی را انجام دادن تأکید دارد</a:t>
            </a:r>
            <a:r>
              <a:rPr lang="fa-IR" sz="1600" dirty="0">
                <a:cs typeface="B Nazanin" panose="000004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ar-SA" sz="1600" dirty="0">
                <a:cs typeface="B Nazanin" panose="00000400000000000000" pitchFamily="2" charset="-78"/>
              </a:rPr>
              <a:t> </a:t>
            </a:r>
            <a:r>
              <a:rPr lang="fa-IR" sz="1600" b="1" dirty="0">
                <a:cs typeface="B Nazanin" panose="00000400000000000000" pitchFamily="2" charset="-78"/>
              </a:rPr>
              <a:t>تاثیر اشتیاق تحصیلی بر یادگیری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-ت</a:t>
            </a:r>
            <a:r>
              <a:rPr lang="ar-SA" sz="1600" dirty="0">
                <a:cs typeface="B Nazanin" panose="00000400000000000000" pitchFamily="2" charset="-78"/>
              </a:rPr>
              <a:t>وجه و تمرکز بیشتری </a:t>
            </a:r>
            <a:r>
              <a:rPr lang="fa-IR" sz="1600" dirty="0">
                <a:cs typeface="B Nazanin" panose="00000400000000000000" pitchFamily="2" charset="-78"/>
              </a:rPr>
              <a:t>دانشجو </a:t>
            </a:r>
            <a:r>
              <a:rPr lang="ar-SA" sz="1600" dirty="0">
                <a:cs typeface="B Nazanin" panose="00000400000000000000" pitchFamily="2" charset="-78"/>
              </a:rPr>
              <a:t>بر مسائل و موضوعات مورد هدف یادگیری 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87067D-6646-2AA3-A40C-5E7CE9677BB3}"/>
              </a:ext>
            </a:extLst>
          </p:cNvPr>
          <p:cNvSpPr txBox="1"/>
          <p:nvPr/>
        </p:nvSpPr>
        <p:spPr>
          <a:xfrm>
            <a:off x="3484484" y="515086"/>
            <a:ext cx="2576682" cy="56477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</a:t>
            </a:r>
            <a:r>
              <a:rPr lang="ar-SA" sz="1600" dirty="0">
                <a:cs typeface="B Nazanin" panose="00000400000000000000" pitchFamily="2" charset="-78"/>
              </a:rPr>
              <a:t>تعهد بیشتری به قوانین و مقرارت محل تحصیل </a:t>
            </a:r>
            <a:endParaRPr lang="fa-IR" sz="16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</a:t>
            </a:r>
            <a:r>
              <a:rPr lang="ar-SA" sz="1600" dirty="0">
                <a:cs typeface="B Nazanin" panose="00000400000000000000" pitchFamily="2" charset="-78"/>
              </a:rPr>
              <a:t>اجتناب</a:t>
            </a:r>
            <a:r>
              <a:rPr lang="fa-IR" sz="1600" dirty="0">
                <a:cs typeface="B Nazanin" panose="00000400000000000000" pitchFamily="2" charset="-78"/>
              </a:rPr>
              <a:t> </a:t>
            </a:r>
            <a:r>
              <a:rPr lang="ar-SA" sz="1600" dirty="0">
                <a:cs typeface="B Nazanin" panose="00000400000000000000" pitchFamily="2" charset="-78"/>
              </a:rPr>
              <a:t>از انجام رفتارهای ناسازگارانه و نامطلوب </a:t>
            </a:r>
            <a:endParaRPr lang="fa-IR" sz="1600" dirty="0">
              <a:cs typeface="B Nazanin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</a:t>
            </a:r>
            <a:r>
              <a:rPr lang="ar-SA" sz="1600" dirty="0">
                <a:cs typeface="B Nazanin" panose="00000400000000000000" pitchFamily="2" charset="-78"/>
              </a:rPr>
              <a:t>عملکرد بهتر در آزمون</a:t>
            </a:r>
            <a:r>
              <a:rPr lang="fa-IR" sz="1600" dirty="0">
                <a:cs typeface="B Nazanin" panose="00000400000000000000" pitchFamily="2" charset="-78"/>
              </a:rPr>
              <a:t>های تحصیلی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-یادگیری بیشتر مسائل</a:t>
            </a:r>
          </a:p>
          <a:p>
            <a:pPr algn="just" rtl="1">
              <a:lnSpc>
                <a:spcPct val="150000"/>
              </a:lnSpc>
            </a:pPr>
            <a:r>
              <a:rPr lang="fa-IR" dirty="0">
                <a:cs typeface="B Nazanin" panose="00000400000000000000" pitchFamily="2" charset="-78"/>
              </a:rPr>
              <a:t>-پ</a:t>
            </a:r>
            <a:r>
              <a:rPr lang="ar-SA" dirty="0">
                <a:cs typeface="B Nazanin" panose="00000400000000000000" pitchFamily="2" charset="-78"/>
              </a:rPr>
              <a:t>یشرفت تحصیلی</a:t>
            </a:r>
            <a:endParaRPr lang="fa-IR" dirty="0"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تاثیر ارائه مقالات گزارش مورد در اشتیاق تحصیلی 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ارائه مقالات گزارش مورد به عنوان روش آموزشی نوین در آموزش بالینی دانشجویان، </a:t>
            </a:r>
            <a:r>
              <a:rPr lang="ar-SA" sz="1600" dirty="0">
                <a:cs typeface="B Nazanin" panose="00000400000000000000" pitchFamily="2" charset="-78"/>
              </a:rPr>
              <a:t>منجر به یادگیری بهتر و موفقیت آموزشی می</a:t>
            </a:r>
            <a:r>
              <a:rPr lang="fa-IR" sz="1600" dirty="0">
                <a:cs typeface="B Nazanin" panose="00000400000000000000" pitchFamily="2" charset="-78"/>
              </a:rPr>
              <a:t> گردد </a:t>
            </a:r>
            <a:r>
              <a:rPr lang="ar-SA" sz="1600" dirty="0">
                <a:cs typeface="B Nazanin" panose="00000400000000000000" pitchFamily="2" charset="-78"/>
              </a:rPr>
              <a:t>و </a:t>
            </a:r>
            <a:r>
              <a:rPr lang="fa-IR" sz="1600" dirty="0">
                <a:cs typeface="B Nazanin" panose="00000400000000000000" pitchFamily="2" charset="-78"/>
              </a:rPr>
              <a:t>در نتیجه </a:t>
            </a:r>
            <a:r>
              <a:rPr lang="ar-SA" sz="1600" dirty="0">
                <a:cs typeface="B Nazanin" panose="00000400000000000000" pitchFamily="2" charset="-78"/>
              </a:rPr>
              <a:t>نقش بسزایی در </a:t>
            </a:r>
            <a:r>
              <a:rPr lang="fa-IR" sz="1600" dirty="0">
                <a:cs typeface="B Nazanin" panose="00000400000000000000" pitchFamily="2" charset="-78"/>
              </a:rPr>
              <a:t>افزایش </a:t>
            </a:r>
            <a:r>
              <a:rPr lang="ar-SA" sz="1600" dirty="0">
                <a:cs typeface="B Nazanin" panose="00000400000000000000" pitchFamily="2" charset="-78"/>
              </a:rPr>
              <a:t>اشتیاق تحصیلی دانشجویان دارد</a:t>
            </a:r>
            <a:r>
              <a:rPr lang="fa-IR" sz="1600" dirty="0">
                <a:cs typeface="B Nazanin" panose="00000400000000000000" pitchFamily="2" charset="-78"/>
              </a:rPr>
              <a:t>.</a:t>
            </a:r>
            <a:r>
              <a:rPr lang="ar-SA" sz="1600" dirty="0">
                <a:cs typeface="B Nazanin" panose="00000400000000000000" pitchFamily="2" charset="-78"/>
              </a:rPr>
              <a:t> </a:t>
            </a:r>
            <a:endParaRPr lang="en-US" sz="1600" b="1" dirty="0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8DFB7D-B8CE-EF1A-740A-63C21ED2DD08}"/>
              </a:ext>
            </a:extLst>
          </p:cNvPr>
          <p:cNvSpPr txBox="1"/>
          <p:nvPr/>
        </p:nvSpPr>
        <p:spPr>
          <a:xfrm>
            <a:off x="383441" y="515086"/>
            <a:ext cx="2576682" cy="41242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600" b="1" dirty="0">
                <a:cs typeface="B Nazanin" panose="00000400000000000000" pitchFamily="2" charset="-78"/>
              </a:rPr>
              <a:t>ارائه </a:t>
            </a:r>
            <a:r>
              <a:rPr lang="ar-SA" sz="1600" b="1" dirty="0">
                <a:cs typeface="B Nazanin" panose="00000400000000000000" pitchFamily="2" charset="-78"/>
              </a:rPr>
              <a:t>مقالات گزارش مورد </a:t>
            </a:r>
            <a:r>
              <a:rPr lang="fa-IR" sz="1600" b="1" dirty="0">
                <a:cs typeface="B Nazanin" panose="00000400000000000000" pitchFamily="2" charset="-78"/>
              </a:rPr>
              <a:t>به عنوان روش آموزشی نوین 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ارئه مقالات گزارش مورد به عنوان یک روش نوین اموزشی می تواند جزء </a:t>
            </a:r>
            <a:r>
              <a:rPr lang="ar-SA" sz="1600" dirty="0">
                <a:cs typeface="B Nazanin" panose="00000400000000000000" pitchFamily="2" charset="-78"/>
              </a:rPr>
              <a:t>فعالیتهای مثبت تحصیلی </a:t>
            </a:r>
            <a:r>
              <a:rPr lang="fa-IR" sz="1600" dirty="0">
                <a:cs typeface="B Nazanin" panose="00000400000000000000" pitchFamily="2" charset="-78"/>
              </a:rPr>
              <a:t>باشد، که</a:t>
            </a:r>
            <a:r>
              <a:rPr lang="ar-SA" sz="1600" dirty="0">
                <a:cs typeface="B Nazanin" panose="00000400000000000000" pitchFamily="2" charset="-78"/>
              </a:rPr>
              <a:t> سهم به سزایی در آموزش علوم پزشکی دارد</a:t>
            </a:r>
            <a:r>
              <a:rPr lang="fa-IR" sz="1600" dirty="0">
                <a:cs typeface="B Nazanin" panose="00000400000000000000" pitchFamily="2" charset="-78"/>
              </a:rPr>
              <a:t>.</a:t>
            </a:r>
          </a:p>
          <a:p>
            <a:pPr algn="just" rtl="1">
              <a:lnSpc>
                <a:spcPct val="150000"/>
              </a:lnSpc>
            </a:pPr>
            <a:r>
              <a:rPr lang="fa-IR" sz="1600" dirty="0">
                <a:cs typeface="B Nazanin" panose="00000400000000000000" pitchFamily="2" charset="-78"/>
              </a:rPr>
              <a:t>ارئه مقالات گزارش مورد در </a:t>
            </a:r>
            <a:r>
              <a:rPr lang="ar-SA" sz="1600" dirty="0">
                <a:cs typeface="B Nazanin" panose="00000400000000000000" pitchFamily="2" charset="-78"/>
              </a:rPr>
              <a:t>مشارکت بیشتر دانشجویان در فعالیتهای مثبت تحصیلی به منظور یادگیری </a:t>
            </a:r>
            <a:r>
              <a:rPr lang="fa-IR" sz="1600" dirty="0">
                <a:cs typeface="B Nazanin" panose="00000400000000000000" pitchFamily="2" charset="-78"/>
              </a:rPr>
              <a:t>موثر باید مد نظر قرار بگیرد. </a:t>
            </a:r>
            <a:endParaRPr lang="en-US" sz="16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869348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7CE1E7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182</TotalTime>
  <Words>493</Words>
  <Application>Microsoft Office PowerPoint</Application>
  <PresentationFormat>A4 Paper (210x297 mm)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B Nazanin</vt:lpstr>
      <vt:lpstr>Corbel</vt:lpstr>
      <vt:lpstr>Times New Roman</vt:lpstr>
      <vt:lpstr>Wingdings 2</vt:lpstr>
      <vt:lpstr>Frame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m-pc</dc:creator>
  <cp:lastModifiedBy>Rayano</cp:lastModifiedBy>
  <cp:revision>19</cp:revision>
  <dcterms:created xsi:type="dcterms:W3CDTF">2025-06-01T07:55:19Z</dcterms:created>
  <dcterms:modified xsi:type="dcterms:W3CDTF">2026-01-24T07:46:29Z</dcterms:modified>
</cp:coreProperties>
</file>