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72" r:id="rId1"/>
  </p:sldMasterIdLst>
  <p:sldIdLst>
    <p:sldId id="256" r:id="rId2"/>
    <p:sldId id="259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717" autoAdjust="0"/>
  </p:normalViewPr>
  <p:slideViewPr>
    <p:cSldViewPr snapToGrid="0">
      <p:cViewPr>
        <p:scale>
          <a:sx n="100" d="100"/>
          <a:sy n="100" d="100"/>
        </p:scale>
        <p:origin x="276" y="-9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742756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532089" y="762001"/>
            <a:ext cx="2376821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252" y="1298448"/>
            <a:ext cx="59436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62" y="4670246"/>
            <a:ext cx="59436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9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562" y="990600"/>
            <a:ext cx="2290763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2679" y="868680"/>
            <a:ext cx="59436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3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679" y="1298448"/>
            <a:ext cx="59436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538" y="4672584"/>
            <a:ext cx="59436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2679" y="868680"/>
            <a:ext cx="282321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222" y="868680"/>
            <a:ext cx="282321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2679" y="1023586"/>
            <a:ext cx="282321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2679" y="1930936"/>
            <a:ext cx="282321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2501" y="1023588"/>
            <a:ext cx="282321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2501" y="1930936"/>
            <a:ext cx="282321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" y="1143000"/>
            <a:ext cx="2303145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79" y="868680"/>
            <a:ext cx="59436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" y="3337560"/>
            <a:ext cx="2303145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" y="1143000"/>
            <a:ext cx="2303145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1149" y="767419"/>
            <a:ext cx="6593625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" y="3340602"/>
            <a:ext cx="2303145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43020" y="6356352"/>
            <a:ext cx="48031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2797917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496" y="1123839"/>
            <a:ext cx="239483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600390" y="758952"/>
            <a:ext cx="312039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780" y="864108"/>
            <a:ext cx="59436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25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780" y="6356352"/>
            <a:ext cx="480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236" y="6356352"/>
            <a:ext cx="124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-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3729764"/>
            <a:ext cx="9042401" cy="31236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stA="0" endPos="65000" dist="50800" dir="5400000" sy="-100000" algn="bl" rotWithShape="0"/>
            <a:softEdge rad="88900"/>
          </a:effectLst>
        </p:spPr>
      </p:pic>
      <p:sp>
        <p:nvSpPr>
          <p:cNvPr id="12" name="Rectangle 11"/>
          <p:cNvSpPr/>
          <p:nvPr/>
        </p:nvSpPr>
        <p:spPr>
          <a:xfrm>
            <a:off x="6585527" y="424870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76781" y="424868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5563" y="424872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6613" y="3817003"/>
            <a:ext cx="2583711" cy="22775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شبکه‌های اجتماعی مجازی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امروزه، شبکه‌های اجتماعی مجازی بخشی جدایی‌ناپذیر از زندگی است. خوابگاه‌های دانشجویی، به بستری برای غرق شدن در دنیای مجازی و اعتیاد به شبکه های مجازی تبدیل شده اند.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6613" y="1131006"/>
            <a:ext cx="2583712" cy="2781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عنوان طرح: </a:t>
            </a:r>
            <a:r>
              <a:rPr lang="fa-IR" sz="1600" dirty="0">
                <a:cs typeface="2  Nazanin" panose="00000400000000000000" pitchFamily="2" charset="-78"/>
              </a:rPr>
              <a:t>اعتیاد به شبکه­های اجتماعی مبتنی بر موبایل، اشتیاق تحصیلی و احساس غربت در دانشجویان مقیم خوابگاههای دانشگاه علوم پزشکی ایلام، 1398 </a:t>
            </a:r>
            <a:endParaRPr lang="fa-IR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مجری طرح: </a:t>
            </a:r>
            <a:r>
              <a:rPr lang="fa-IR" dirty="0">
                <a:cs typeface="B Nazanin" panose="00000400000000000000" pitchFamily="2" charset="-78"/>
              </a:rPr>
              <a:t>الهه بهرامی وزیر 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همکاران: </a:t>
            </a:r>
            <a:r>
              <a:rPr lang="fa-IR" dirty="0">
                <a:cs typeface="B Nazanin" panose="00000400000000000000" pitchFamily="2" charset="-78"/>
              </a:rPr>
              <a:t>اعظم محمدی 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93" y="-363133"/>
            <a:ext cx="4721176" cy="2658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2BA5E3-D228-DBB5-B07F-D04C7404761A}"/>
              </a:ext>
            </a:extLst>
          </p:cNvPr>
          <p:cNvSpPr txBox="1"/>
          <p:nvPr/>
        </p:nvSpPr>
        <p:spPr>
          <a:xfrm>
            <a:off x="3661143" y="497985"/>
            <a:ext cx="2583711" cy="5601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پیامد اعتیاد به شبکه‌های اجتماعی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-کاهش تمرکز بر مطالعه و انجام تکالیف درسی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-افت تحصیلی، کاهش انگیزه تحصیلی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-اختلال خواب و تاثیر منفی بر سلامت روان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-اتلاف وقت و از دست رفتن زمان استراحت یا فعالیت‌های حضوری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-مقایسه اجتماعی با دیگران و احساس ناکامی و کاهش اعتماد به نفس</a:t>
            </a:r>
          </a:p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اشتیاق تحصیلی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اشتیاق تحصیلی انگیزه درونی و علاقه فرد به یادگیری و مشارکت فعال فرآیندهای آموزشی است و منجر به موفقیت تحصیلی می شود.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FC4E9-1ED2-563F-469C-15B1656D4DB9}"/>
              </a:ext>
            </a:extLst>
          </p:cNvPr>
          <p:cNvSpPr txBox="1"/>
          <p:nvPr/>
        </p:nvSpPr>
        <p:spPr>
          <a:xfrm>
            <a:off x="295562" y="497985"/>
            <a:ext cx="2668074" cy="5601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پیامد اعتیاد به شبکه‌های اجتماعی بر اشتیاق تحصیلی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-کاهش انگیزه و اشتیاق تحصیلی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-کاهش انگیزه انجام تکالیف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-حس عقب‌ماندگی و احساس ناامیدی -در دستیابی به اهداف تحصیلی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-کاهش حضور در کلاس و  شرکت در بحث‌های گروهی </a:t>
            </a:r>
          </a:p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احساس غربت</a:t>
            </a:r>
            <a:r>
              <a:rPr lang="en-US" sz="1600" b="1" dirty="0">
                <a:cs typeface="B Nazanin" panose="00000400000000000000" pitchFamily="2" charset="-78"/>
              </a:rPr>
              <a:t> </a:t>
            </a:r>
            <a:r>
              <a:rPr lang="fa-IR" sz="1600" b="1" dirty="0">
                <a:cs typeface="B Nazanin" panose="00000400000000000000" pitchFamily="2" charset="-78"/>
              </a:rPr>
              <a:t>و دوری از خانه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زندگی در خوابگاه، با احساس غربت دوری از خانه و خانواده همراه است.</a:t>
            </a: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رفتن به دانشگاه</a:t>
            </a:r>
            <a:r>
              <a:rPr lang="fa-IR" sz="1600" dirty="0">
                <a:cs typeface="B Nazanin" panose="00000400000000000000" pitchFamily="2" charset="-78"/>
              </a:rPr>
              <a:t>، </a:t>
            </a:r>
            <a:r>
              <a:rPr lang="ar-SA" sz="1600" dirty="0">
                <a:cs typeface="B Nazanin" panose="00000400000000000000" pitchFamily="2" charset="-78"/>
              </a:rPr>
              <a:t>دور بودن از خانه </a:t>
            </a:r>
            <a:r>
              <a:rPr lang="fa-IR" sz="1600" dirty="0">
                <a:cs typeface="B Nazanin" panose="00000400000000000000" pitchFamily="2" charset="-78"/>
              </a:rPr>
              <a:t>منجر به احساس غربت می شود. شبکه‌های اجتماعی می‌توانند این احساس را تشدید کنند.</a:t>
            </a:r>
          </a:p>
        </p:txBody>
      </p:sp>
    </p:spTree>
    <p:extLst>
      <p:ext uri="{BB962C8B-B14F-4D97-AF65-F5344CB8AC3E}">
        <p14:creationId xmlns:p14="http://schemas.microsoft.com/office/powerpoint/2010/main" val="272551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8" y="104930"/>
            <a:ext cx="9156986" cy="6711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5527" y="424872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40545" y="424873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5563" y="424872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2477" y="5079508"/>
            <a:ext cx="2578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پست الکترونیکی:</a:t>
            </a:r>
          </a:p>
          <a:p>
            <a:pPr rtl="1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bahramivazir2541@yahoo.com</a:t>
            </a:r>
            <a:endParaRPr lang="fa-I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14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1000" b="1" dirty="0">
                <a:cs typeface="B Nazanin" panose="00000400000000000000" pitchFamily="2" charset="-78"/>
              </a:rPr>
              <a:t>معاونت تحقیقات و فناوری </a:t>
            </a:r>
          </a:p>
          <a:p>
            <a:pPr algn="ctr" rtl="1"/>
            <a:r>
              <a:rPr lang="fa-IR" sz="1000" b="1" dirty="0">
                <a:cs typeface="B Nazanin" panose="00000400000000000000" pitchFamily="2" charset="-78"/>
              </a:rPr>
              <a:t>مرکز مدیریت اطلاع رسانی پزشکی و منابع علمی</a:t>
            </a:r>
            <a:endParaRPr lang="en-US" sz="1000" b="1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24342-9A35-6AC1-1746-E229A0236B29}"/>
              </a:ext>
            </a:extLst>
          </p:cNvPr>
          <p:cNvSpPr txBox="1"/>
          <p:nvPr/>
        </p:nvSpPr>
        <p:spPr>
          <a:xfrm>
            <a:off x="6669889" y="505421"/>
            <a:ext cx="2583711" cy="5601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اعتیاد به شبکه های اجتماعی باعث می شود دانشجو کمتر برای ایجاد روابط حمایت‌گرانه با هم‌خوابگاهی‌های خود تلاش کند. این امر می‌تواند احساس غربت را افزایش دهد.</a:t>
            </a:r>
            <a:r>
              <a:rPr lang="fa-IR" sz="1600" b="1" dirty="0">
                <a:cs typeface="B Nazanin" panose="00000400000000000000" pitchFamily="2" charset="-78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چرخه اعتیاد به شبکه‌های اجتماعی، اشتیاق تحصیلی و احساس غربت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اعتیاد به شبکه‌های اجتماعی، اشتیاق تحصیلی و احساس غربت در یک چرخه به هم مرتبط عمل می‌کنند.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احساس غربت استفاده از شبکه‌های اجتماعی برای یافتن تسکین را افزایش می دهد، این عامل تمرکز بر تحصیل و اشتیاق تحصیلی را کاهش می دهد.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244D7-F622-9AD7-49B4-2B99A7E8203D}"/>
              </a:ext>
            </a:extLst>
          </p:cNvPr>
          <p:cNvSpPr txBox="1"/>
          <p:nvPr/>
        </p:nvSpPr>
        <p:spPr>
          <a:xfrm>
            <a:off x="3524907" y="505421"/>
            <a:ext cx="2583711" cy="5601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این کاهش اشتیاق و افزایش احساس انزوا، فرد را به سمت شبکه‌های اجتماعی سوق می‌دهد.</a:t>
            </a:r>
          </a:p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راهکارهایی برای تعادل در استفاده از شبکه های اجتماعی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-تعیین محدودیت زمانی برای استفاده از شبکه‌های اجتماعی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-خاموش کردن اعلان‌های غیرضروری برای پیشگیری از اختلال در تمرکز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-ایجاد فضای مطالعه بدون موبایل در هنگام مطالعه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-تقویت روابط حضوری و فعالانه در فعالیت‌های اجتماعی خوابگاه و دانشگاه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تمرکز بر اهداف تحصیلی و فعالیت‌های درسی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A54FD-AA4B-E4E7-C28E-F771EECE5182}"/>
              </a:ext>
            </a:extLst>
          </p:cNvPr>
          <p:cNvSpPr txBox="1"/>
          <p:nvPr/>
        </p:nvSpPr>
        <p:spPr>
          <a:xfrm>
            <a:off x="377374" y="505421"/>
            <a:ext cx="2583711" cy="449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-استفاده از تلفن همراه به عنوان ابزار ارتباطی، نه پناهگاه و دوری از اجتماع، فرار از واقعیت یا احساس ناخوشایند.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-کمک گرفتن از مشاوران تحصیلی دانشگاه برای بهبود استفاده از تلفن همراه، کاهش احساس غربت و کاهش انگیزه تحصیلی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به یاد داشته باشید</a:t>
            </a:r>
            <a:r>
              <a:rPr lang="fa-IR" sz="1600" b="1">
                <a:cs typeface="B Nazanin" panose="00000400000000000000" pitchFamily="2" charset="-78"/>
              </a:rPr>
              <a:t>: زندگی </a:t>
            </a:r>
            <a:r>
              <a:rPr lang="fa-IR" sz="1600" b="1" dirty="0">
                <a:cs typeface="B Nazanin" panose="00000400000000000000" pitchFamily="2" charset="-78"/>
              </a:rPr>
              <a:t>در خوابگاه همراه با ایجاد تعادل در استفاده از شبکه های اجتماعی، کلید یک زندگی دانشجویی سالم و موفق تحصیلی است.</a:t>
            </a:r>
          </a:p>
        </p:txBody>
      </p:sp>
    </p:spTree>
    <p:extLst>
      <p:ext uri="{BB962C8B-B14F-4D97-AF65-F5344CB8AC3E}">
        <p14:creationId xmlns:p14="http://schemas.microsoft.com/office/powerpoint/2010/main" val="9186934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CE1E7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227</TotalTime>
  <Words>493</Words>
  <Application>Microsoft Office PowerPoint</Application>
  <PresentationFormat>A4 Paper (210x297 mm)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2  Nazanin</vt:lpstr>
      <vt:lpstr>B Nazanin</vt:lpstr>
      <vt:lpstr>Corbel</vt:lpstr>
      <vt:lpstr>Times New Roman</vt:lpstr>
      <vt:lpstr>Wingdings 2</vt:lpstr>
      <vt:lpstr>Frame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m-pc</dc:creator>
  <cp:lastModifiedBy>Rayano</cp:lastModifiedBy>
  <cp:revision>24</cp:revision>
  <dcterms:created xsi:type="dcterms:W3CDTF">2025-06-01T07:55:19Z</dcterms:created>
  <dcterms:modified xsi:type="dcterms:W3CDTF">2026-01-24T10:10:08Z</dcterms:modified>
</cp:coreProperties>
</file>